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6" r:id="rId3"/>
    <p:sldId id="257" r:id="rId4"/>
    <p:sldId id="259" r:id="rId5"/>
    <p:sldId id="260" r:id="rId6"/>
    <p:sldId id="262" r:id="rId7"/>
    <p:sldId id="258" r:id="rId8"/>
    <p:sldId id="261" r:id="rId9"/>
  </p:sldIdLst>
  <p:sldSz cx="9144000" cy="5143500" type="screen16x9"/>
  <p:notesSz cx="6858000" cy="9144000"/>
  <p:embeddedFontLst>
    <p:embeddedFont>
      <p:font typeface="Dosis" pitchFamily="2" charset="0"/>
      <p:regular r:id="rId11"/>
      <p:bold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8063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743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426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037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hyperlink" Target="https://github.com/ignjames" TargetMode="External"/><Relationship Id="rId4" Type="http://schemas.openxmlformats.org/officeDocument/2006/relationships/hyperlink" Target="https://www.linkedin.com/in/stephenjames12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drive.google.com/drive/folders/1ShtflkX8hDi1v8rvUeONoLIsco6i3W5j?usp=sharing" TargetMode="External"/><Relationship Id="rId4" Type="http://schemas.openxmlformats.org/officeDocument/2006/relationships/hyperlink" Target="https://drive.google.com/drive/folders/164le0G0RgnHV2GyPBjzeORDZVJQZQGy7?usp=shar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nx8gBDqc_9B55cn5kEI8EYxLGyX9c0_7/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cs5bwPkDMNjFGzI9-219l48dAmrLeHJm/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wVAkKHkNX6RAqTXNy_Rw1PEbwHqB2uI8/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6208429" y="3213443"/>
            <a:ext cx="2402400" cy="121859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Stephen James</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ign.james4@gmail.com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hlinkClick r:id="rId4"/>
              </a:rPr>
              <a:t>https://www.linkedin.com/in/stephenjames123/</a:t>
            </a:r>
            <a:endParaRPr lang="en-ID"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hlinkClick r:id="rId5"/>
              </a:rPr>
              <a:t>https://github.com/ignjames</a:t>
            </a:r>
            <a:endParaRPr lang="en-ID"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endParaRPr sz="1200" dirty="0">
              <a:latin typeface="Dosis"/>
              <a:ea typeface="Dosis"/>
              <a:cs typeface="Dosis"/>
              <a:sym typeface="Dosis"/>
            </a:endParaRPr>
          </a:p>
        </p:txBody>
      </p:sp>
      <p:pic>
        <p:nvPicPr>
          <p:cNvPr id="101" name="Google Shape;101;p25"/>
          <p:cNvPicPr preferRelativeResize="0"/>
          <p:nvPr/>
        </p:nvPicPr>
        <p:blipFill>
          <a:blip r:embed="rId6"/>
          <a:srcRect t="13444" b="13444"/>
          <a:stretch/>
        </p:blipFill>
        <p:spPr>
          <a:xfrm>
            <a:off x="4913629" y="31697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56052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pic>
        <p:nvPicPr>
          <p:cNvPr id="11" name="Picture 10" descr="Diagram&#10;&#10;Description automatically generated">
            <a:extLst>
              <a:ext uri="{FF2B5EF4-FFF2-40B4-BE49-F238E27FC236}">
                <a16:creationId xmlns:a16="http://schemas.microsoft.com/office/drawing/2014/main" id="{FDFD0B06-5969-D5C8-186C-6294813F84BB}"/>
              </a:ext>
            </a:extLst>
          </p:cNvPr>
          <p:cNvPicPr>
            <a:picLocks noChangeAspect="1"/>
          </p:cNvPicPr>
          <p:nvPr/>
        </p:nvPicPr>
        <p:blipFill>
          <a:blip r:embed="rId3"/>
          <a:stretch>
            <a:fillRect/>
          </a:stretch>
        </p:blipFill>
        <p:spPr>
          <a:xfrm>
            <a:off x="0" y="805174"/>
            <a:ext cx="5879803" cy="4075845"/>
          </a:xfrm>
          <a:prstGeom prst="rect">
            <a:avLst/>
          </a:prstGeom>
        </p:spPr>
      </p:pic>
      <p:sp>
        <p:nvSpPr>
          <p:cNvPr id="12" name="TextBox 11">
            <a:extLst>
              <a:ext uri="{FF2B5EF4-FFF2-40B4-BE49-F238E27FC236}">
                <a16:creationId xmlns:a16="http://schemas.microsoft.com/office/drawing/2014/main" id="{EFE31444-1A2F-4786-C766-5C0B3D047DEE}"/>
              </a:ext>
            </a:extLst>
          </p:cNvPr>
          <p:cNvSpPr txBox="1"/>
          <p:nvPr/>
        </p:nvSpPr>
        <p:spPr>
          <a:xfrm>
            <a:off x="5879803" y="2192783"/>
            <a:ext cx="3184683" cy="1538883"/>
          </a:xfrm>
          <a:prstGeom prst="rect">
            <a:avLst/>
          </a:prstGeom>
          <a:noFill/>
        </p:spPr>
        <p:txBody>
          <a:bodyPr wrap="square" rtlCol="0">
            <a:spAutoFit/>
          </a:bodyPr>
          <a:lstStyle/>
          <a:p>
            <a:pPr algn="just"/>
            <a:r>
              <a:rPr lang="en-ID" sz="1100" dirty="0"/>
              <a:t>Proses importing data </a:t>
            </a:r>
            <a:r>
              <a:rPr lang="en-ID" sz="1100" dirty="0" err="1"/>
              <a:t>ke</a:t>
            </a:r>
            <a:r>
              <a:rPr lang="en-ID" sz="1100" dirty="0"/>
              <a:t> SQL </a:t>
            </a:r>
            <a:r>
              <a:rPr lang="en-ID" sz="1100" dirty="0" err="1"/>
              <a:t>dimulai</a:t>
            </a:r>
            <a:r>
              <a:rPr lang="en-ID" sz="1100" dirty="0"/>
              <a:t> </a:t>
            </a:r>
            <a:r>
              <a:rPr lang="en-ID" sz="1100" dirty="0" err="1"/>
              <a:t>dengan</a:t>
            </a:r>
            <a:r>
              <a:rPr lang="en-ID" sz="1100" dirty="0"/>
              <a:t> </a:t>
            </a:r>
            <a:r>
              <a:rPr lang="en-ID" sz="1100" dirty="0" err="1"/>
              <a:t>membuat</a:t>
            </a:r>
            <a:r>
              <a:rPr lang="en-ID" sz="1100" dirty="0"/>
              <a:t> table </a:t>
            </a:r>
            <a:r>
              <a:rPr lang="en-ID" sz="1100" dirty="0" err="1"/>
              <a:t>dengan</a:t>
            </a:r>
            <a:r>
              <a:rPr lang="en-ID" sz="1100" dirty="0"/>
              <a:t> </a:t>
            </a:r>
            <a:r>
              <a:rPr lang="en-ID" sz="1100" dirty="0" err="1"/>
              <a:t>menggunakan</a:t>
            </a:r>
            <a:r>
              <a:rPr lang="en-ID" sz="1100" dirty="0"/>
              <a:t> query, </a:t>
            </a:r>
            <a:r>
              <a:rPr lang="en-ID" sz="1100" dirty="0" err="1"/>
              <a:t>yaitu</a:t>
            </a:r>
            <a:r>
              <a:rPr lang="en-ID" sz="1100" dirty="0"/>
              <a:t> create table </a:t>
            </a:r>
            <a:r>
              <a:rPr lang="en-ID" sz="1100" dirty="0" err="1"/>
              <a:t>beserta</a:t>
            </a:r>
            <a:r>
              <a:rPr lang="en-ID" sz="1100" dirty="0"/>
              <a:t> </a:t>
            </a:r>
            <a:r>
              <a:rPr lang="en-ID" sz="1100" dirty="0" err="1"/>
              <a:t>kolom-kolomnya</a:t>
            </a:r>
            <a:r>
              <a:rPr lang="en-ID" sz="1100" dirty="0"/>
              <a:t> dan </a:t>
            </a:r>
            <a:r>
              <a:rPr lang="en-ID" sz="1100" dirty="0" err="1"/>
              <a:t>menentukan</a:t>
            </a:r>
            <a:r>
              <a:rPr lang="en-ID" sz="1100" dirty="0"/>
              <a:t> </a:t>
            </a:r>
            <a:r>
              <a:rPr lang="en-ID" sz="1100" dirty="0" err="1"/>
              <a:t>jenis</a:t>
            </a:r>
            <a:r>
              <a:rPr lang="en-ID" sz="1100" dirty="0"/>
              <a:t> </a:t>
            </a:r>
            <a:r>
              <a:rPr lang="en-ID" sz="1100" dirty="0" err="1"/>
              <a:t>tipe</a:t>
            </a:r>
            <a:r>
              <a:rPr lang="en-ID" sz="1100" dirty="0"/>
              <a:t> data </a:t>
            </a:r>
            <a:r>
              <a:rPr lang="en-ID" sz="1100" dirty="0" err="1"/>
              <a:t>untuk</a:t>
            </a:r>
            <a:r>
              <a:rPr lang="en-ID" sz="1100" dirty="0"/>
              <a:t> masing-masing </a:t>
            </a:r>
            <a:r>
              <a:rPr lang="en-ID" sz="1100" dirty="0" err="1"/>
              <a:t>kolom</a:t>
            </a:r>
            <a:r>
              <a:rPr lang="en-ID" sz="1100" dirty="0"/>
              <a:t>. </a:t>
            </a:r>
            <a:r>
              <a:rPr lang="en-ID" sz="1100" dirty="0" err="1"/>
              <a:t>Beberapa</a:t>
            </a:r>
            <a:r>
              <a:rPr lang="en-ID" sz="1100" dirty="0"/>
              <a:t> </a:t>
            </a:r>
            <a:r>
              <a:rPr lang="en-ID" sz="1100" dirty="0" err="1"/>
              <a:t>tipe</a:t>
            </a:r>
            <a:r>
              <a:rPr lang="en-ID" sz="1100" dirty="0"/>
              <a:t> data yang </a:t>
            </a:r>
            <a:r>
              <a:rPr lang="en-ID" sz="1100" dirty="0" err="1"/>
              <a:t>digunakan</a:t>
            </a:r>
            <a:r>
              <a:rPr lang="en-ID" sz="1100" dirty="0"/>
              <a:t> </a:t>
            </a:r>
            <a:r>
              <a:rPr lang="en-ID" sz="1100" dirty="0" err="1"/>
              <a:t>adalah</a:t>
            </a:r>
            <a:r>
              <a:rPr lang="en-ID" sz="1100" dirty="0"/>
              <a:t> int, varchar, double precision, dan timestamp</a:t>
            </a:r>
            <a:r>
              <a:rPr lang="en-ID" sz="1400" dirty="0"/>
              <a:t>.</a:t>
            </a:r>
          </a:p>
          <a:p>
            <a:endParaRPr lang="en-ID" dirty="0"/>
          </a:p>
        </p:txBody>
      </p:sp>
      <p:pic>
        <p:nvPicPr>
          <p:cNvPr id="13" name="Picture 12" descr="Text&#10;&#10;Description automatically generated">
            <a:extLst>
              <a:ext uri="{FF2B5EF4-FFF2-40B4-BE49-F238E27FC236}">
                <a16:creationId xmlns:a16="http://schemas.microsoft.com/office/drawing/2014/main" id="{B2C765CC-3CB4-E0E1-1326-ED1B2BB278F5}"/>
              </a:ext>
            </a:extLst>
          </p:cNvPr>
          <p:cNvPicPr>
            <a:picLocks noChangeAspect="1"/>
          </p:cNvPicPr>
          <p:nvPr/>
        </p:nvPicPr>
        <p:blipFill>
          <a:blip r:embed="rId4"/>
          <a:stretch>
            <a:fillRect/>
          </a:stretch>
        </p:blipFill>
        <p:spPr>
          <a:xfrm>
            <a:off x="6101359" y="3614440"/>
            <a:ext cx="2604052" cy="1149353"/>
          </a:xfrm>
          <a:prstGeom prst="rect">
            <a:avLst/>
          </a:prstGeom>
        </p:spPr>
      </p:pic>
      <p:sp>
        <p:nvSpPr>
          <p:cNvPr id="16" name="TextBox 15">
            <a:extLst>
              <a:ext uri="{FF2B5EF4-FFF2-40B4-BE49-F238E27FC236}">
                <a16:creationId xmlns:a16="http://schemas.microsoft.com/office/drawing/2014/main" id="{96071A61-A263-693A-516A-A6E05EEF78AA}"/>
              </a:ext>
            </a:extLst>
          </p:cNvPr>
          <p:cNvSpPr txBox="1"/>
          <p:nvPr/>
        </p:nvSpPr>
        <p:spPr>
          <a:xfrm>
            <a:off x="5879805" y="1089160"/>
            <a:ext cx="3184682" cy="646331"/>
          </a:xfrm>
          <a:prstGeom prst="rect">
            <a:avLst/>
          </a:prstGeom>
          <a:noFill/>
        </p:spPr>
        <p:txBody>
          <a:bodyPr wrap="square" rtlCol="0">
            <a:spAutoFit/>
          </a:bodyPr>
          <a:lstStyle/>
          <a:p>
            <a:r>
              <a:rPr lang="en-ID" sz="1200" dirty="0" err="1"/>
              <a:t>Berikut</a:t>
            </a:r>
            <a:r>
              <a:rPr lang="en-ID" sz="1200" dirty="0"/>
              <a:t> </a:t>
            </a:r>
            <a:r>
              <a:rPr lang="en-ID" sz="1200" dirty="0" err="1"/>
              <a:t>merupakan</a:t>
            </a:r>
            <a:r>
              <a:rPr lang="en-ID" sz="1200" dirty="0"/>
              <a:t> </a:t>
            </a:r>
            <a:r>
              <a:rPr lang="en-ID" sz="1200" dirty="0" err="1"/>
              <a:t>kesimpulan</a:t>
            </a:r>
            <a:r>
              <a:rPr lang="en-ID" sz="1200" dirty="0"/>
              <a:t> </a:t>
            </a:r>
            <a:r>
              <a:rPr lang="en-ID" sz="1200" dirty="0" err="1"/>
              <a:t>dari</a:t>
            </a:r>
            <a:r>
              <a:rPr lang="en-ID" sz="1200" dirty="0"/>
              <a:t> proses data preparation </a:t>
            </a:r>
            <a:r>
              <a:rPr lang="en-ID" sz="1200" dirty="0" err="1"/>
              <a:t>dengan</a:t>
            </a:r>
            <a:r>
              <a:rPr lang="en-ID" sz="1200" dirty="0"/>
              <a:t> </a:t>
            </a:r>
            <a:r>
              <a:rPr lang="en-ID" sz="1200" dirty="0" err="1"/>
              <a:t>menggunakan</a:t>
            </a:r>
            <a:r>
              <a:rPr lang="en-ID" sz="1200" dirty="0"/>
              <a:t> SQL:</a:t>
            </a:r>
          </a:p>
        </p:txBody>
      </p:sp>
      <p:sp>
        <p:nvSpPr>
          <p:cNvPr id="17" name="TextBox 16">
            <a:extLst>
              <a:ext uri="{FF2B5EF4-FFF2-40B4-BE49-F238E27FC236}">
                <a16:creationId xmlns:a16="http://schemas.microsoft.com/office/drawing/2014/main" id="{F8E718F3-6BB4-BC24-7E81-5431BCFA3D12}"/>
              </a:ext>
            </a:extLst>
          </p:cNvPr>
          <p:cNvSpPr txBox="1"/>
          <p:nvPr/>
        </p:nvSpPr>
        <p:spPr>
          <a:xfrm>
            <a:off x="5879803" y="1933594"/>
            <a:ext cx="443113" cy="307777"/>
          </a:xfrm>
          <a:prstGeom prst="rect">
            <a:avLst/>
          </a:prstGeom>
          <a:noFill/>
        </p:spPr>
        <p:txBody>
          <a:bodyPr wrap="square" rtlCol="0">
            <a:spAutoFit/>
          </a:bodyPr>
          <a:lstStyle/>
          <a:p>
            <a:r>
              <a:rPr lang="en-US" dirty="0"/>
              <a:t>(1)</a:t>
            </a:r>
            <a:endParaRPr lang="en-ID" dirty="0"/>
          </a:p>
        </p:txBody>
      </p:sp>
      <p:sp>
        <p:nvSpPr>
          <p:cNvPr id="18" name="TextBox 17">
            <a:extLst>
              <a:ext uri="{FF2B5EF4-FFF2-40B4-BE49-F238E27FC236}">
                <a16:creationId xmlns:a16="http://schemas.microsoft.com/office/drawing/2014/main" id="{7FD603A9-ADDC-E88F-1347-55CFB32DB81E}"/>
              </a:ext>
            </a:extLst>
          </p:cNvPr>
          <p:cNvSpPr txBox="1"/>
          <p:nvPr/>
        </p:nvSpPr>
        <p:spPr>
          <a:xfrm>
            <a:off x="0" y="560525"/>
            <a:ext cx="1461052" cy="307777"/>
          </a:xfrm>
          <a:prstGeom prst="rect">
            <a:avLst/>
          </a:prstGeom>
          <a:noFill/>
        </p:spPr>
        <p:txBody>
          <a:bodyPr wrap="square" rtlCol="0">
            <a:spAutoFit/>
          </a:bodyPr>
          <a:lstStyle/>
          <a:p>
            <a:r>
              <a:rPr lang="en-US" dirty="0"/>
              <a:t>Hasil ERD</a:t>
            </a:r>
            <a:endParaRPr lang="en-ID" dirty="0"/>
          </a:p>
        </p:txBody>
      </p:sp>
    </p:spTree>
    <p:extLst>
      <p:ext uri="{BB962C8B-B14F-4D97-AF65-F5344CB8AC3E}">
        <p14:creationId xmlns:p14="http://schemas.microsoft.com/office/powerpoint/2010/main" val="3437772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F9D360-AA08-329B-3083-C41141B3B201}"/>
              </a:ext>
            </a:extLst>
          </p:cNvPr>
          <p:cNvPicPr>
            <a:picLocks noChangeAspect="1"/>
          </p:cNvPicPr>
          <p:nvPr/>
        </p:nvPicPr>
        <p:blipFill>
          <a:blip r:embed="rId2"/>
          <a:stretch>
            <a:fillRect/>
          </a:stretch>
        </p:blipFill>
        <p:spPr>
          <a:xfrm>
            <a:off x="376417" y="1239108"/>
            <a:ext cx="6521023" cy="762496"/>
          </a:xfrm>
          <a:prstGeom prst="rect">
            <a:avLst/>
          </a:prstGeom>
        </p:spPr>
      </p:pic>
      <p:sp>
        <p:nvSpPr>
          <p:cNvPr id="9" name="TextBox 8">
            <a:extLst>
              <a:ext uri="{FF2B5EF4-FFF2-40B4-BE49-F238E27FC236}">
                <a16:creationId xmlns:a16="http://schemas.microsoft.com/office/drawing/2014/main" id="{30FD0EAA-C83C-2ED8-4D21-6715752EE894}"/>
              </a:ext>
            </a:extLst>
          </p:cNvPr>
          <p:cNvSpPr txBox="1"/>
          <p:nvPr/>
        </p:nvSpPr>
        <p:spPr>
          <a:xfrm>
            <a:off x="311700" y="761711"/>
            <a:ext cx="7331491" cy="646331"/>
          </a:xfrm>
          <a:prstGeom prst="rect">
            <a:avLst/>
          </a:prstGeom>
          <a:noFill/>
        </p:spPr>
        <p:txBody>
          <a:bodyPr wrap="square" rtlCol="0">
            <a:spAutoFit/>
          </a:bodyPr>
          <a:lstStyle/>
          <a:p>
            <a:r>
              <a:rPr lang="en-ID" sz="1100" dirty="0" err="1"/>
              <a:t>Mengimpor</a:t>
            </a:r>
            <a:r>
              <a:rPr lang="en-ID" sz="1100" dirty="0"/>
              <a:t> </a:t>
            </a:r>
            <a:r>
              <a:rPr lang="en-ID" sz="1100" dirty="0" err="1"/>
              <a:t>konten</a:t>
            </a:r>
            <a:r>
              <a:rPr lang="en-ID" sz="1100" dirty="0"/>
              <a:t> </a:t>
            </a:r>
            <a:r>
              <a:rPr lang="en-ID" sz="1100" dirty="0" err="1"/>
              <a:t>dari</a:t>
            </a:r>
            <a:r>
              <a:rPr lang="en-ID" sz="1100" dirty="0"/>
              <a:t> table </a:t>
            </a:r>
            <a:r>
              <a:rPr lang="en-ID" sz="1100" dirty="0" err="1"/>
              <a:t>dengan</a:t>
            </a:r>
            <a:r>
              <a:rPr lang="en-ID" sz="1100" dirty="0"/>
              <a:t> </a:t>
            </a:r>
            <a:r>
              <a:rPr lang="en-ID" sz="1100" dirty="0" err="1"/>
              <a:t>menggunakan</a:t>
            </a:r>
            <a:r>
              <a:rPr lang="en-ID" sz="1100" dirty="0"/>
              <a:t> query copy </a:t>
            </a:r>
            <a:r>
              <a:rPr lang="en-ID" sz="1100" dirty="0" err="1"/>
              <a:t>nama</a:t>
            </a:r>
            <a:r>
              <a:rPr lang="en-ID" sz="1100" dirty="0"/>
              <a:t> </a:t>
            </a:r>
            <a:r>
              <a:rPr lang="en-ID" sz="1100" dirty="0" err="1"/>
              <a:t>tabel</a:t>
            </a:r>
            <a:r>
              <a:rPr lang="en-ID" sz="1100" dirty="0"/>
              <a:t> </a:t>
            </a:r>
            <a:r>
              <a:rPr lang="en-ID" sz="1100" dirty="0" err="1"/>
              <a:t>beserta</a:t>
            </a:r>
            <a:r>
              <a:rPr lang="en-ID" sz="1100" dirty="0"/>
              <a:t> </a:t>
            </a:r>
            <a:r>
              <a:rPr lang="en-ID" sz="1100" dirty="0" err="1"/>
              <a:t>kolom-kolomnya</a:t>
            </a:r>
            <a:r>
              <a:rPr lang="en-ID" sz="1100" dirty="0"/>
              <a:t> from location path folder </a:t>
            </a:r>
            <a:r>
              <a:rPr lang="en-ID" sz="1100" dirty="0" err="1"/>
              <a:t>tersebut</a:t>
            </a:r>
            <a:r>
              <a:rPr lang="en-ID" sz="1100" dirty="0"/>
              <a:t> </a:t>
            </a:r>
            <a:r>
              <a:rPr lang="en-ID" sz="1100" dirty="0" err="1"/>
              <a:t>dengan</a:t>
            </a:r>
            <a:r>
              <a:rPr lang="en-ID" sz="1100" dirty="0"/>
              <a:t> delimiter ',’ dan csv header.</a:t>
            </a:r>
          </a:p>
          <a:p>
            <a:endParaRPr lang="en-ID" dirty="0"/>
          </a:p>
        </p:txBody>
      </p:sp>
      <p:sp>
        <p:nvSpPr>
          <p:cNvPr id="10" name="TextBox 9">
            <a:extLst>
              <a:ext uri="{FF2B5EF4-FFF2-40B4-BE49-F238E27FC236}">
                <a16:creationId xmlns:a16="http://schemas.microsoft.com/office/drawing/2014/main" id="{9440FD8D-63DE-359D-B0D4-7E98C4BC9517}"/>
              </a:ext>
            </a:extLst>
          </p:cNvPr>
          <p:cNvSpPr txBox="1"/>
          <p:nvPr/>
        </p:nvSpPr>
        <p:spPr>
          <a:xfrm>
            <a:off x="311698" y="2550518"/>
            <a:ext cx="1984240" cy="1831271"/>
          </a:xfrm>
          <a:prstGeom prst="rect">
            <a:avLst/>
          </a:prstGeom>
          <a:noFill/>
        </p:spPr>
        <p:txBody>
          <a:bodyPr wrap="square" rtlCol="0">
            <a:spAutoFit/>
          </a:bodyPr>
          <a:lstStyle/>
          <a:p>
            <a:pPr algn="just"/>
            <a:r>
              <a:rPr lang="en-ID" sz="1100" dirty="0" err="1"/>
              <a:t>Selain</a:t>
            </a:r>
            <a:r>
              <a:rPr lang="en-ID" sz="1100" dirty="0"/>
              <a:t> </a:t>
            </a:r>
            <a:r>
              <a:rPr lang="en-ID" sz="1100" dirty="0" err="1"/>
              <a:t>itu</a:t>
            </a:r>
            <a:r>
              <a:rPr lang="en-ID" sz="1100" dirty="0"/>
              <a:t> </a:t>
            </a:r>
            <a:r>
              <a:rPr lang="en-ID" sz="1100" dirty="0" err="1"/>
              <a:t>untuk</a:t>
            </a:r>
            <a:r>
              <a:rPr lang="en-ID" sz="1100" dirty="0"/>
              <a:t> </a:t>
            </a:r>
            <a:r>
              <a:rPr lang="en-ID" sz="1100" dirty="0" err="1"/>
              <a:t>terhindar</a:t>
            </a:r>
            <a:r>
              <a:rPr lang="en-ID" sz="1100" dirty="0"/>
              <a:t> </a:t>
            </a:r>
            <a:r>
              <a:rPr lang="en-ID" sz="1100" dirty="0" err="1"/>
              <a:t>dari</a:t>
            </a:r>
            <a:r>
              <a:rPr lang="en-ID" sz="1100" dirty="0"/>
              <a:t> error </a:t>
            </a:r>
            <a:r>
              <a:rPr lang="en-ID" sz="1100" dirty="0" err="1"/>
              <a:t>saat</a:t>
            </a:r>
            <a:r>
              <a:rPr lang="en-ID" sz="1100" dirty="0"/>
              <a:t> </a:t>
            </a:r>
            <a:r>
              <a:rPr lang="en-ID" sz="1100" dirty="0" err="1"/>
              <a:t>melakukan</a:t>
            </a:r>
            <a:r>
              <a:rPr lang="en-ID" sz="1100" dirty="0"/>
              <a:t> import table, </a:t>
            </a:r>
            <a:r>
              <a:rPr lang="en-ID" sz="1100" dirty="0" err="1"/>
              <a:t>dilakukan</a:t>
            </a:r>
            <a:r>
              <a:rPr lang="en-ID" sz="1100" dirty="0"/>
              <a:t> </a:t>
            </a:r>
            <a:r>
              <a:rPr lang="en-ID" sz="1100" dirty="0" err="1"/>
              <a:t>modifikasi</a:t>
            </a:r>
            <a:r>
              <a:rPr lang="en-ID" sz="1100" dirty="0"/>
              <a:t> pada file properties </a:t>
            </a:r>
            <a:r>
              <a:rPr lang="en-ID" sz="1100" dirty="0" err="1"/>
              <a:t>dari</a:t>
            </a:r>
            <a:r>
              <a:rPr lang="en-ID" sz="1100" dirty="0"/>
              <a:t> masing2 csv, </a:t>
            </a:r>
            <a:r>
              <a:rPr lang="en-ID" sz="1100" dirty="0" err="1"/>
              <a:t>yaitupada</a:t>
            </a:r>
            <a:r>
              <a:rPr lang="en-ID" sz="1100" dirty="0"/>
              <a:t> </a:t>
            </a:r>
            <a:r>
              <a:rPr lang="en-ID" sz="1100" dirty="0" err="1"/>
              <a:t>bagian</a:t>
            </a:r>
            <a:r>
              <a:rPr lang="en-ID" sz="1100" dirty="0"/>
              <a:t> security </a:t>
            </a:r>
            <a:r>
              <a:rPr lang="en-ID" sz="1100" dirty="0" err="1"/>
              <a:t>ditambahkan</a:t>
            </a:r>
            <a:r>
              <a:rPr lang="en-ID" sz="1100" dirty="0"/>
              <a:t> 'Everyone' </a:t>
            </a:r>
            <a:r>
              <a:rPr lang="en-ID" sz="1100" dirty="0" err="1"/>
              <a:t>dengan</a:t>
            </a:r>
            <a:r>
              <a:rPr lang="en-ID" sz="1100" dirty="0"/>
              <a:t> </a:t>
            </a:r>
            <a:r>
              <a:rPr lang="en-ID" sz="1100" dirty="0" err="1"/>
              <a:t>permisision</a:t>
            </a:r>
            <a:r>
              <a:rPr lang="en-ID" sz="1100" dirty="0"/>
              <a:t> 'read &amp; execute' dan 'read’.</a:t>
            </a:r>
          </a:p>
          <a:p>
            <a:endParaRPr lang="en-ID" dirty="0"/>
          </a:p>
        </p:txBody>
      </p:sp>
      <p:pic>
        <p:nvPicPr>
          <p:cNvPr id="12" name="Picture 11" descr="Graphical user interface, application&#10;&#10;Description automatically generated">
            <a:extLst>
              <a:ext uri="{FF2B5EF4-FFF2-40B4-BE49-F238E27FC236}">
                <a16:creationId xmlns:a16="http://schemas.microsoft.com/office/drawing/2014/main" id="{79D573FE-E17F-7068-5CF7-2A54A79247C1}"/>
              </a:ext>
            </a:extLst>
          </p:cNvPr>
          <p:cNvPicPr>
            <a:picLocks noChangeAspect="1"/>
          </p:cNvPicPr>
          <p:nvPr/>
        </p:nvPicPr>
        <p:blipFill>
          <a:blip r:embed="rId3"/>
          <a:stretch>
            <a:fillRect/>
          </a:stretch>
        </p:blipFill>
        <p:spPr>
          <a:xfrm>
            <a:off x="2336213" y="2239969"/>
            <a:ext cx="1868873" cy="2713219"/>
          </a:xfrm>
          <a:prstGeom prst="rect">
            <a:avLst/>
          </a:prstGeom>
        </p:spPr>
      </p:pic>
      <p:sp>
        <p:nvSpPr>
          <p:cNvPr id="16" name="TextBox 15">
            <a:extLst>
              <a:ext uri="{FF2B5EF4-FFF2-40B4-BE49-F238E27FC236}">
                <a16:creationId xmlns:a16="http://schemas.microsoft.com/office/drawing/2014/main" id="{93AA8658-99C9-274E-3B47-D8E679D7FCB8}"/>
              </a:ext>
            </a:extLst>
          </p:cNvPr>
          <p:cNvSpPr txBox="1"/>
          <p:nvPr/>
        </p:nvSpPr>
        <p:spPr>
          <a:xfrm>
            <a:off x="4656000" y="2267638"/>
            <a:ext cx="4298509" cy="1154162"/>
          </a:xfrm>
          <a:prstGeom prst="rect">
            <a:avLst/>
          </a:prstGeom>
          <a:noFill/>
        </p:spPr>
        <p:txBody>
          <a:bodyPr wrap="square" rtlCol="0">
            <a:spAutoFit/>
          </a:bodyPr>
          <a:lstStyle/>
          <a:p>
            <a:pPr algn="just"/>
            <a:r>
              <a:rPr lang="en-ID" sz="1100" dirty="0" err="1"/>
              <a:t>Selanjutnya</a:t>
            </a:r>
            <a:r>
              <a:rPr lang="en-ID" sz="1100" dirty="0"/>
              <a:t> </a:t>
            </a:r>
            <a:r>
              <a:rPr lang="en-ID" sz="1100" dirty="0" err="1"/>
              <a:t>membuat</a:t>
            </a:r>
            <a:r>
              <a:rPr lang="en-ID" sz="1100" dirty="0"/>
              <a:t> ERD </a:t>
            </a:r>
            <a:r>
              <a:rPr lang="en-ID" sz="1100" dirty="0" err="1"/>
              <a:t>dengan</a:t>
            </a:r>
            <a:r>
              <a:rPr lang="en-ID" sz="1100" dirty="0"/>
              <a:t> </a:t>
            </a:r>
            <a:r>
              <a:rPr lang="en-ID" sz="1100" dirty="0" err="1"/>
              <a:t>menentukan</a:t>
            </a:r>
            <a:r>
              <a:rPr lang="en-ID" sz="1100" dirty="0"/>
              <a:t> primary key dan foreign key pada masing-masing table yang </a:t>
            </a:r>
            <a:r>
              <a:rPr lang="en-ID" sz="1100" dirty="0" err="1"/>
              <a:t>kemudian</a:t>
            </a:r>
            <a:r>
              <a:rPr lang="en-ID" sz="1100" dirty="0"/>
              <a:t> relationship </a:t>
            </a:r>
            <a:r>
              <a:rPr lang="en-ID" sz="1100" dirty="0" err="1"/>
              <a:t>antar</a:t>
            </a:r>
            <a:r>
              <a:rPr lang="en-ID" sz="1100" dirty="0"/>
              <a:t> key </a:t>
            </a:r>
            <a:r>
              <a:rPr lang="en-ID" sz="1100" dirty="0" err="1"/>
              <a:t>dihubungkan</a:t>
            </a:r>
            <a:r>
              <a:rPr lang="en-ID" sz="1100" dirty="0"/>
              <a:t> </a:t>
            </a:r>
            <a:r>
              <a:rPr lang="en-ID" sz="1100" dirty="0" err="1"/>
              <a:t>sehingga</a:t>
            </a:r>
            <a:r>
              <a:rPr lang="en-ID" sz="1100" dirty="0"/>
              <a:t> </a:t>
            </a:r>
            <a:r>
              <a:rPr lang="en-ID" sz="1100" dirty="0" err="1"/>
              <a:t>terbentuk</a:t>
            </a:r>
            <a:r>
              <a:rPr lang="en-ID" sz="1100" dirty="0"/>
              <a:t> </a:t>
            </a:r>
            <a:r>
              <a:rPr lang="en-ID" sz="1100" dirty="0" err="1"/>
              <a:t>suatu</a:t>
            </a:r>
            <a:r>
              <a:rPr lang="en-ID" sz="1100" dirty="0"/>
              <a:t> diagram </a:t>
            </a:r>
            <a:r>
              <a:rPr lang="en-ID" sz="1100" dirty="0" err="1"/>
              <a:t>seperti</a:t>
            </a:r>
            <a:r>
              <a:rPr lang="en-ID" sz="1100" dirty="0"/>
              <a:t> pada slide </a:t>
            </a:r>
            <a:r>
              <a:rPr lang="en-ID" sz="1100" dirty="0" err="1"/>
              <a:t>sebelumnya</a:t>
            </a:r>
            <a:r>
              <a:rPr lang="en-ID" sz="1100" dirty="0"/>
              <a:t>. </a:t>
            </a:r>
            <a:r>
              <a:rPr lang="en-ID" sz="1100" dirty="0" err="1"/>
              <a:t>Selain</a:t>
            </a:r>
            <a:r>
              <a:rPr lang="en-ID" sz="1100" dirty="0"/>
              <a:t> </a:t>
            </a:r>
            <a:r>
              <a:rPr lang="en-ID" sz="1100" dirty="0" err="1"/>
              <a:t>itu</a:t>
            </a:r>
            <a:r>
              <a:rPr lang="en-ID" sz="1100" dirty="0"/>
              <a:t> primary key dan foreign key </a:t>
            </a:r>
            <a:r>
              <a:rPr lang="en-ID" sz="1100" dirty="0" err="1"/>
              <a:t>dapat</a:t>
            </a:r>
            <a:r>
              <a:rPr lang="en-ID" sz="1100" dirty="0"/>
              <a:t> </a:t>
            </a:r>
            <a:r>
              <a:rPr lang="en-ID" sz="1100" dirty="0" err="1"/>
              <a:t>dilakukan</a:t>
            </a:r>
            <a:r>
              <a:rPr lang="en-ID" sz="1100" dirty="0"/>
              <a:t> </a:t>
            </a:r>
            <a:r>
              <a:rPr lang="en-ID" sz="1100" dirty="0" err="1"/>
              <a:t>dengan</a:t>
            </a:r>
            <a:r>
              <a:rPr lang="en-ID" sz="1100" dirty="0"/>
              <a:t> query </a:t>
            </a:r>
            <a:r>
              <a:rPr lang="en-ID" sz="1100" dirty="0" err="1"/>
              <a:t>berikut</a:t>
            </a:r>
            <a:r>
              <a:rPr lang="en-ID" sz="1100" dirty="0"/>
              <a:t>:</a:t>
            </a:r>
          </a:p>
          <a:p>
            <a:endParaRPr lang="en-ID" dirty="0"/>
          </a:p>
        </p:txBody>
      </p:sp>
      <p:sp>
        <p:nvSpPr>
          <p:cNvPr id="17" name="TextBox 16">
            <a:extLst>
              <a:ext uri="{FF2B5EF4-FFF2-40B4-BE49-F238E27FC236}">
                <a16:creationId xmlns:a16="http://schemas.microsoft.com/office/drawing/2014/main" id="{234C35DE-0B98-E95B-4047-3A22AE87DF81}"/>
              </a:ext>
            </a:extLst>
          </p:cNvPr>
          <p:cNvSpPr txBox="1"/>
          <p:nvPr/>
        </p:nvSpPr>
        <p:spPr>
          <a:xfrm>
            <a:off x="311699" y="512996"/>
            <a:ext cx="443113" cy="307777"/>
          </a:xfrm>
          <a:prstGeom prst="rect">
            <a:avLst/>
          </a:prstGeom>
          <a:noFill/>
        </p:spPr>
        <p:txBody>
          <a:bodyPr wrap="square" rtlCol="0">
            <a:spAutoFit/>
          </a:bodyPr>
          <a:lstStyle/>
          <a:p>
            <a:r>
              <a:rPr lang="en-US" dirty="0"/>
              <a:t>(2)</a:t>
            </a:r>
            <a:endParaRPr lang="en-ID" dirty="0"/>
          </a:p>
        </p:txBody>
      </p:sp>
      <p:sp>
        <p:nvSpPr>
          <p:cNvPr id="18" name="TextBox 17">
            <a:extLst>
              <a:ext uri="{FF2B5EF4-FFF2-40B4-BE49-F238E27FC236}">
                <a16:creationId xmlns:a16="http://schemas.microsoft.com/office/drawing/2014/main" id="{849F90DC-AF9F-1B2C-E2E9-08FB48EFE83D}"/>
              </a:ext>
            </a:extLst>
          </p:cNvPr>
          <p:cNvSpPr txBox="1"/>
          <p:nvPr/>
        </p:nvSpPr>
        <p:spPr>
          <a:xfrm>
            <a:off x="311698" y="2239970"/>
            <a:ext cx="443113" cy="307777"/>
          </a:xfrm>
          <a:prstGeom prst="rect">
            <a:avLst/>
          </a:prstGeom>
          <a:noFill/>
        </p:spPr>
        <p:txBody>
          <a:bodyPr wrap="square" rtlCol="0">
            <a:spAutoFit/>
          </a:bodyPr>
          <a:lstStyle/>
          <a:p>
            <a:r>
              <a:rPr lang="en-US" dirty="0"/>
              <a:t>(3)</a:t>
            </a:r>
            <a:endParaRPr lang="en-ID" dirty="0"/>
          </a:p>
        </p:txBody>
      </p:sp>
      <p:sp>
        <p:nvSpPr>
          <p:cNvPr id="19" name="TextBox 18">
            <a:extLst>
              <a:ext uri="{FF2B5EF4-FFF2-40B4-BE49-F238E27FC236}">
                <a16:creationId xmlns:a16="http://schemas.microsoft.com/office/drawing/2014/main" id="{08D37A5E-BE2A-FF82-E929-E45AC0C59185}"/>
              </a:ext>
            </a:extLst>
          </p:cNvPr>
          <p:cNvSpPr txBox="1"/>
          <p:nvPr/>
        </p:nvSpPr>
        <p:spPr>
          <a:xfrm>
            <a:off x="4397258" y="2263973"/>
            <a:ext cx="443113" cy="307777"/>
          </a:xfrm>
          <a:prstGeom prst="rect">
            <a:avLst/>
          </a:prstGeom>
          <a:noFill/>
        </p:spPr>
        <p:txBody>
          <a:bodyPr wrap="square" rtlCol="0">
            <a:spAutoFit/>
          </a:bodyPr>
          <a:lstStyle/>
          <a:p>
            <a:r>
              <a:rPr lang="en-US" dirty="0"/>
              <a:t>(4)</a:t>
            </a:r>
            <a:endParaRPr lang="en-ID" dirty="0"/>
          </a:p>
        </p:txBody>
      </p:sp>
      <p:sp>
        <p:nvSpPr>
          <p:cNvPr id="20" name="Google Shape;115;p27">
            <a:extLst>
              <a:ext uri="{FF2B5EF4-FFF2-40B4-BE49-F238E27FC236}">
                <a16:creationId xmlns:a16="http://schemas.microsoft.com/office/drawing/2014/main" id="{B2E8272A-A2C8-028B-460E-3A70FC664288}"/>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Lihat atau Download ERD disini</a:t>
            </a:r>
            <a:endParaRPr sz="1100" dirty="0">
              <a:solidFill>
                <a:srgbClr val="000000"/>
              </a:solidFill>
            </a:endParaRPr>
          </a:p>
          <a:p>
            <a:pPr marL="0" lvl="0" indent="0" algn="r" rtl="0">
              <a:lnSpc>
                <a:spcPct val="100000"/>
              </a:lnSpc>
              <a:spcBef>
                <a:spcPts val="0"/>
              </a:spcBef>
              <a:spcAft>
                <a:spcPts val="0"/>
              </a:spcAft>
              <a:buNone/>
            </a:pPr>
            <a:r>
              <a:rPr lang="en" sz="1100" dirty="0">
                <a:solidFill>
                  <a:srgbClr val="000000"/>
                </a:solidFill>
                <a:hlinkClick r:id="rId5"/>
              </a:rPr>
              <a:t>Query selengkapnya dapat dilihat disini</a:t>
            </a:r>
            <a:endParaRPr sz="1100" dirty="0">
              <a:solidFill>
                <a:srgbClr val="000000"/>
              </a:solidFill>
            </a:endParaRPr>
          </a:p>
        </p:txBody>
      </p:sp>
      <p:pic>
        <p:nvPicPr>
          <p:cNvPr id="22" name="Picture 21" descr="Graphical user interface, text, application, Word&#10;&#10;Description automatically generated">
            <a:extLst>
              <a:ext uri="{FF2B5EF4-FFF2-40B4-BE49-F238E27FC236}">
                <a16:creationId xmlns:a16="http://schemas.microsoft.com/office/drawing/2014/main" id="{552A3496-06B6-CA10-BACA-024B848C4B34}"/>
              </a:ext>
            </a:extLst>
          </p:cNvPr>
          <p:cNvPicPr>
            <a:picLocks noChangeAspect="1"/>
          </p:cNvPicPr>
          <p:nvPr/>
        </p:nvPicPr>
        <p:blipFill>
          <a:blip r:embed="rId6"/>
          <a:stretch>
            <a:fillRect/>
          </a:stretch>
        </p:blipFill>
        <p:spPr>
          <a:xfrm>
            <a:off x="4462669" y="3280053"/>
            <a:ext cx="4607270" cy="762496"/>
          </a:xfrm>
          <a:prstGeom prst="rect">
            <a:avLst/>
          </a:prstGeom>
        </p:spPr>
      </p:pic>
    </p:spTree>
    <p:extLst>
      <p:ext uri="{BB962C8B-B14F-4D97-AF65-F5344CB8AC3E}">
        <p14:creationId xmlns:p14="http://schemas.microsoft.com/office/powerpoint/2010/main" val="115335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sp>
        <p:nvSpPr>
          <p:cNvPr id="56" name="Google Shape;56;p13"/>
          <p:cNvSpPr txBox="1">
            <a:spLocks noGrp="1"/>
          </p:cNvSpPr>
          <p:nvPr>
            <p:ph type="body" idx="1"/>
          </p:nvPr>
        </p:nvSpPr>
        <p:spPr>
          <a:xfrm>
            <a:off x="311700" y="863950"/>
            <a:ext cx="8520600" cy="37050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br>
              <a:rPr lang="en" sz="1500" dirty="0">
                <a:solidFill>
                  <a:schemeClr val="dk1"/>
                </a:solidFill>
              </a:rPr>
            </a:b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sz="1500" dirty="0">
              <a:solidFill>
                <a:schemeClr val="dk1"/>
              </a:solidFill>
            </a:endParaRPr>
          </a:p>
        </p:txBody>
      </p:sp>
      <p:sp>
        <p:nvSpPr>
          <p:cNvPr id="10" name="TextBox 9">
            <a:extLst>
              <a:ext uri="{FF2B5EF4-FFF2-40B4-BE49-F238E27FC236}">
                <a16:creationId xmlns:a16="http://schemas.microsoft.com/office/drawing/2014/main" id="{D8AF1B6E-D343-42B6-0C6A-49FC92A8CE4E}"/>
              </a:ext>
            </a:extLst>
          </p:cNvPr>
          <p:cNvSpPr txBox="1"/>
          <p:nvPr/>
        </p:nvSpPr>
        <p:spPr>
          <a:xfrm>
            <a:off x="708742" y="2701799"/>
            <a:ext cx="7726514" cy="2092881"/>
          </a:xfrm>
          <a:prstGeom prst="rect">
            <a:avLst/>
          </a:prstGeom>
          <a:noFill/>
        </p:spPr>
        <p:txBody>
          <a:bodyPr wrap="square" rtlCol="0">
            <a:spAutoFit/>
          </a:bodyPr>
          <a:lstStyle/>
          <a:p>
            <a:pPr algn="just"/>
            <a:r>
              <a:rPr lang="en-US" sz="1300" dirty="0" err="1"/>
              <a:t>Berdasarkan</a:t>
            </a:r>
            <a:r>
              <a:rPr lang="en-US" sz="1300" dirty="0"/>
              <a:t> summary table, </a:t>
            </a:r>
            <a:r>
              <a:rPr lang="en-US" sz="1300" dirty="0" err="1"/>
              <a:t>terjadi</a:t>
            </a:r>
            <a:r>
              <a:rPr lang="en-US" sz="1300" dirty="0"/>
              <a:t> </a:t>
            </a:r>
            <a:r>
              <a:rPr lang="en-US" sz="1300" dirty="0" err="1"/>
              <a:t>peningkatan</a:t>
            </a:r>
            <a:r>
              <a:rPr lang="en-US" sz="1300" dirty="0"/>
              <a:t> average monthly active user dan new customer </a:t>
            </a:r>
            <a:r>
              <a:rPr lang="en-US" sz="1300" dirty="0" err="1"/>
              <a:t>dari</a:t>
            </a:r>
            <a:r>
              <a:rPr lang="en-US" sz="1300" dirty="0"/>
              <a:t> </a:t>
            </a:r>
            <a:r>
              <a:rPr lang="en-US" sz="1300" dirty="0" err="1"/>
              <a:t>tahun</a:t>
            </a:r>
            <a:r>
              <a:rPr lang="en-US" sz="1300" dirty="0"/>
              <a:t> 2016 </a:t>
            </a:r>
            <a:r>
              <a:rPr lang="en-US" sz="1300" dirty="0" err="1"/>
              <a:t>sampai</a:t>
            </a:r>
            <a:r>
              <a:rPr lang="en-US" sz="1300" dirty="0"/>
              <a:t> 2018. </a:t>
            </a:r>
            <a:r>
              <a:rPr lang="en-US" sz="1300" dirty="0" err="1"/>
              <a:t>Sedangkan</a:t>
            </a:r>
            <a:r>
              <a:rPr lang="en-US" sz="1300" dirty="0"/>
              <a:t> </a:t>
            </a:r>
            <a:r>
              <a:rPr lang="en-US" sz="1300" dirty="0" err="1"/>
              <a:t>untuk</a:t>
            </a:r>
            <a:r>
              <a:rPr lang="en-US" sz="1300" dirty="0"/>
              <a:t> repeating customer dan average order per customer </a:t>
            </a:r>
            <a:r>
              <a:rPr lang="en-US" sz="1300" dirty="0" err="1"/>
              <a:t>hanya</a:t>
            </a:r>
            <a:r>
              <a:rPr lang="en-US" sz="1300" dirty="0"/>
              <a:t> </a:t>
            </a:r>
            <a:r>
              <a:rPr lang="en-US" sz="1300" dirty="0" err="1"/>
              <a:t>meningkat</a:t>
            </a:r>
            <a:r>
              <a:rPr lang="en-US" sz="1300" dirty="0"/>
              <a:t> </a:t>
            </a:r>
            <a:r>
              <a:rPr lang="en-US" sz="1300" dirty="0" err="1"/>
              <a:t>dari</a:t>
            </a:r>
            <a:r>
              <a:rPr lang="en-US" sz="1300" dirty="0"/>
              <a:t> 2016 </a:t>
            </a:r>
            <a:r>
              <a:rPr lang="en-US" sz="1300" dirty="0" err="1"/>
              <a:t>ke</a:t>
            </a:r>
            <a:r>
              <a:rPr lang="en-US" sz="1300" dirty="0"/>
              <a:t> 2017 dan </a:t>
            </a:r>
            <a:r>
              <a:rPr lang="en-US" sz="1300" dirty="0" err="1"/>
              <a:t>selanjutnya</a:t>
            </a:r>
            <a:r>
              <a:rPr lang="en-US" sz="1300" dirty="0"/>
              <a:t> </a:t>
            </a:r>
            <a:r>
              <a:rPr lang="en-US" sz="1300" dirty="0" err="1"/>
              <a:t>terjadi</a:t>
            </a:r>
            <a:r>
              <a:rPr lang="en-US" sz="1300" dirty="0"/>
              <a:t> </a:t>
            </a:r>
            <a:r>
              <a:rPr lang="en-US" sz="1300" dirty="0" err="1"/>
              <a:t>penurunan</a:t>
            </a:r>
            <a:r>
              <a:rPr lang="en-US" sz="1300" dirty="0"/>
              <a:t>.</a:t>
            </a:r>
          </a:p>
          <a:p>
            <a:pPr algn="just"/>
            <a:endParaRPr lang="en-US" sz="1300" dirty="0"/>
          </a:p>
          <a:p>
            <a:pPr algn="just"/>
            <a:r>
              <a:rPr lang="en-US" sz="1300" dirty="0" err="1"/>
              <a:t>Faktor</a:t>
            </a:r>
            <a:r>
              <a:rPr lang="en-US" sz="1300" dirty="0"/>
              <a:t> </a:t>
            </a:r>
            <a:r>
              <a:rPr lang="en-US" sz="1300" dirty="0" err="1"/>
              <a:t>bisnis</a:t>
            </a:r>
            <a:r>
              <a:rPr lang="en-US" sz="1300" dirty="0"/>
              <a:t> yang </a:t>
            </a:r>
            <a:r>
              <a:rPr lang="en-US" sz="1300" dirty="0" err="1"/>
              <a:t>baru</a:t>
            </a:r>
            <a:r>
              <a:rPr lang="en-US" sz="1300" dirty="0"/>
              <a:t> </a:t>
            </a:r>
            <a:r>
              <a:rPr lang="en-US" sz="1300" dirty="0" err="1"/>
              <a:t>saja</a:t>
            </a:r>
            <a:r>
              <a:rPr lang="en-US" sz="1300" dirty="0"/>
              <a:t> </a:t>
            </a:r>
            <a:r>
              <a:rPr lang="en-US" sz="1300" dirty="0" err="1"/>
              <a:t>beroperasi</a:t>
            </a:r>
            <a:r>
              <a:rPr lang="en-US" sz="1300" dirty="0"/>
              <a:t> pada </a:t>
            </a:r>
            <a:r>
              <a:rPr lang="en-US" sz="1300" dirty="0" err="1"/>
              <a:t>tahun</a:t>
            </a:r>
            <a:r>
              <a:rPr lang="en-US" sz="1300" dirty="0"/>
              <a:t> 2016 </a:t>
            </a:r>
            <a:r>
              <a:rPr lang="en-US" sz="1300" dirty="0" err="1"/>
              <a:t>menyebabkan</a:t>
            </a:r>
            <a:r>
              <a:rPr lang="en-US" sz="1300" dirty="0"/>
              <a:t> </a:t>
            </a:r>
            <a:r>
              <a:rPr lang="en-US" sz="1300" dirty="0" err="1"/>
              <a:t>banyak</a:t>
            </a:r>
            <a:r>
              <a:rPr lang="en-US" sz="1300" dirty="0"/>
              <a:t> customer </a:t>
            </a:r>
            <a:r>
              <a:rPr lang="en-US" sz="1300" dirty="0" err="1"/>
              <a:t>baru</a:t>
            </a:r>
            <a:r>
              <a:rPr lang="en-US" sz="1300" dirty="0"/>
              <a:t> yang </a:t>
            </a:r>
            <a:r>
              <a:rPr lang="en-US" sz="1300" dirty="0" err="1"/>
              <a:t>ingin</a:t>
            </a:r>
            <a:r>
              <a:rPr lang="en-US" sz="1300" dirty="0"/>
              <a:t> </a:t>
            </a:r>
            <a:r>
              <a:rPr lang="en-US" sz="1300" dirty="0" err="1"/>
              <a:t>mencoba</a:t>
            </a:r>
            <a:r>
              <a:rPr lang="en-US" sz="1300" dirty="0"/>
              <a:t>. Hal </a:t>
            </a:r>
            <a:r>
              <a:rPr lang="en-US" sz="1300" dirty="0" err="1"/>
              <a:t>tersebut</a:t>
            </a:r>
            <a:r>
              <a:rPr lang="en-US" sz="1300" dirty="0"/>
              <a:t> </a:t>
            </a:r>
            <a:r>
              <a:rPr lang="en-US" sz="1300" dirty="0" err="1"/>
              <a:t>dapat</a:t>
            </a:r>
            <a:r>
              <a:rPr lang="en-US" sz="1300" dirty="0"/>
              <a:t> </a:t>
            </a:r>
            <a:r>
              <a:rPr lang="en-US" sz="1300" dirty="0" err="1"/>
              <a:t>dilihat</a:t>
            </a:r>
            <a:r>
              <a:rPr lang="en-US" sz="1300" dirty="0"/>
              <a:t> </a:t>
            </a:r>
            <a:r>
              <a:rPr lang="en-US" sz="1300" dirty="0" err="1"/>
              <a:t>dari</a:t>
            </a:r>
            <a:r>
              <a:rPr lang="en-US" sz="1300" dirty="0"/>
              <a:t> </a:t>
            </a:r>
            <a:r>
              <a:rPr lang="en-US" sz="1300" dirty="0" err="1"/>
              <a:t>kenaikan</a:t>
            </a:r>
            <a:r>
              <a:rPr lang="en-US" sz="1300" dirty="0"/>
              <a:t> new customer dan monthly active user </a:t>
            </a:r>
            <a:r>
              <a:rPr lang="en-US" sz="1300" dirty="0" err="1"/>
              <a:t>secara</a:t>
            </a:r>
            <a:r>
              <a:rPr lang="en-US" sz="1300" dirty="0"/>
              <a:t> </a:t>
            </a:r>
            <a:r>
              <a:rPr lang="en-US" sz="1300" dirty="0" err="1"/>
              <a:t>signifikan</a:t>
            </a:r>
            <a:r>
              <a:rPr lang="en-US" sz="1300" dirty="0"/>
              <a:t> </a:t>
            </a:r>
            <a:r>
              <a:rPr lang="en-US" sz="1300" dirty="0" err="1"/>
              <a:t>dari</a:t>
            </a:r>
            <a:r>
              <a:rPr lang="en-US" sz="1300" dirty="0"/>
              <a:t> </a:t>
            </a:r>
            <a:r>
              <a:rPr lang="en-US" sz="1300" dirty="0" err="1"/>
              <a:t>tahun</a:t>
            </a:r>
            <a:r>
              <a:rPr lang="en-US" sz="1300" dirty="0"/>
              <a:t> 2016 </a:t>
            </a:r>
            <a:r>
              <a:rPr lang="en-US" sz="1300" dirty="0" err="1"/>
              <a:t>ke</a:t>
            </a:r>
            <a:r>
              <a:rPr lang="en-US" sz="1300" dirty="0"/>
              <a:t> 2018. Akan </a:t>
            </a:r>
            <a:r>
              <a:rPr lang="en-US" sz="1300" dirty="0" err="1"/>
              <a:t>tetapi</a:t>
            </a:r>
            <a:r>
              <a:rPr lang="en-US" sz="1300" dirty="0"/>
              <a:t> </a:t>
            </a:r>
            <a:r>
              <a:rPr lang="en-US" sz="1300" dirty="0" err="1"/>
              <a:t>peningkatan</a:t>
            </a:r>
            <a:r>
              <a:rPr lang="en-US" sz="1300" dirty="0"/>
              <a:t> </a:t>
            </a:r>
            <a:r>
              <a:rPr lang="en-US" sz="1300" dirty="0" err="1"/>
              <a:t>tersebut</a:t>
            </a:r>
            <a:r>
              <a:rPr lang="en-US" sz="1300" dirty="0"/>
              <a:t> </a:t>
            </a:r>
            <a:r>
              <a:rPr lang="en-US" sz="1300" dirty="0" err="1"/>
              <a:t>tidak</a:t>
            </a:r>
            <a:r>
              <a:rPr lang="en-US" sz="1300" dirty="0"/>
              <a:t> </a:t>
            </a:r>
            <a:r>
              <a:rPr lang="en-US" sz="1300" dirty="0" err="1"/>
              <a:t>disertai</a:t>
            </a:r>
            <a:r>
              <a:rPr lang="en-US" sz="1300" dirty="0"/>
              <a:t> oleh </a:t>
            </a:r>
            <a:r>
              <a:rPr lang="en-US" sz="1300" dirty="0" err="1"/>
              <a:t>jumlah</a:t>
            </a:r>
            <a:r>
              <a:rPr lang="en-US" sz="1300" dirty="0"/>
              <a:t> repeating customer yang </a:t>
            </a:r>
            <a:r>
              <a:rPr lang="en-US" sz="1300" b="1" dirty="0" err="1"/>
              <a:t>sebanding</a:t>
            </a:r>
            <a:r>
              <a:rPr lang="en-US" sz="1300" dirty="0"/>
              <a:t>.  Hal </a:t>
            </a:r>
            <a:r>
              <a:rPr lang="en-US" sz="1300" dirty="0" err="1"/>
              <a:t>ini</a:t>
            </a:r>
            <a:r>
              <a:rPr lang="en-US" sz="1300" dirty="0"/>
              <a:t> </a:t>
            </a:r>
            <a:r>
              <a:rPr lang="en-US" sz="1300" dirty="0" err="1"/>
              <a:t>perlu</a:t>
            </a:r>
            <a:r>
              <a:rPr lang="en-US" sz="1300" dirty="0"/>
              <a:t> </a:t>
            </a:r>
            <a:r>
              <a:rPr lang="en-US" sz="1300" dirty="0" err="1"/>
              <a:t>menjadi</a:t>
            </a:r>
            <a:r>
              <a:rPr lang="en-US" sz="1300" dirty="0"/>
              <a:t> </a:t>
            </a:r>
            <a:r>
              <a:rPr lang="en-US" sz="1300" dirty="0" err="1"/>
              <a:t>perhatian</a:t>
            </a:r>
            <a:r>
              <a:rPr lang="en-US" sz="1300" dirty="0"/>
              <a:t> </a:t>
            </a:r>
            <a:r>
              <a:rPr lang="en-US" sz="1300" dirty="0" err="1"/>
              <a:t>tim</a:t>
            </a:r>
            <a:r>
              <a:rPr lang="en-US" sz="1300" dirty="0"/>
              <a:t> </a:t>
            </a:r>
            <a:r>
              <a:rPr lang="en-US" sz="1300" dirty="0" err="1"/>
              <a:t>bisnis</a:t>
            </a:r>
            <a:r>
              <a:rPr lang="en-US" sz="1300" dirty="0"/>
              <a:t> </a:t>
            </a:r>
            <a:r>
              <a:rPr lang="en-US" sz="1300" dirty="0" err="1"/>
              <a:t>karena</a:t>
            </a:r>
            <a:r>
              <a:rPr lang="en-US" sz="1300" dirty="0"/>
              <a:t> </a:t>
            </a:r>
            <a:r>
              <a:rPr lang="en-US" sz="1300" dirty="0" err="1"/>
              <a:t>bisa</a:t>
            </a:r>
            <a:r>
              <a:rPr lang="en-US" sz="1300" dirty="0"/>
              <a:t> </a:t>
            </a:r>
            <a:r>
              <a:rPr lang="en-US" sz="1300" dirty="0" err="1"/>
              <a:t>saja</a:t>
            </a:r>
            <a:r>
              <a:rPr lang="en-US" sz="1300" dirty="0"/>
              <a:t> customer </a:t>
            </a:r>
            <a:r>
              <a:rPr lang="en-US" sz="1300" dirty="0" err="1"/>
              <a:t>melakukan</a:t>
            </a:r>
            <a:r>
              <a:rPr lang="en-US" sz="1300" dirty="0"/>
              <a:t> </a:t>
            </a:r>
            <a:r>
              <a:rPr lang="en-US" sz="1300" dirty="0" err="1"/>
              <a:t>transaksi</a:t>
            </a:r>
            <a:r>
              <a:rPr lang="en-US" sz="1300" dirty="0"/>
              <a:t> pada e-commerce </a:t>
            </a:r>
            <a:r>
              <a:rPr lang="en-US" sz="1300" dirty="0" err="1"/>
              <a:t>ini</a:t>
            </a:r>
            <a:r>
              <a:rPr lang="en-US" sz="1300" dirty="0"/>
              <a:t> </a:t>
            </a:r>
            <a:r>
              <a:rPr lang="en-US" sz="1300" dirty="0" err="1"/>
              <a:t>hanya</a:t>
            </a:r>
            <a:r>
              <a:rPr lang="en-US" sz="1300" dirty="0"/>
              <a:t> </a:t>
            </a:r>
            <a:r>
              <a:rPr lang="en-US" sz="1300" dirty="0" err="1"/>
              <a:t>berdasarkan</a:t>
            </a:r>
            <a:r>
              <a:rPr lang="en-US" sz="1300" dirty="0"/>
              <a:t> </a:t>
            </a:r>
            <a:r>
              <a:rPr lang="en-US" sz="1300" dirty="0" err="1"/>
              <a:t>banyaknya</a:t>
            </a:r>
            <a:r>
              <a:rPr lang="en-US" sz="1300" dirty="0"/>
              <a:t> </a:t>
            </a:r>
            <a:r>
              <a:rPr lang="en-US" sz="1300" dirty="0" err="1"/>
              <a:t>promosi</a:t>
            </a:r>
            <a:r>
              <a:rPr lang="en-US" sz="1300" dirty="0"/>
              <a:t> yang </a:t>
            </a:r>
            <a:r>
              <a:rPr lang="en-US" sz="1300" dirty="0" err="1"/>
              <a:t>dikeluarkan</a:t>
            </a:r>
            <a:r>
              <a:rPr lang="en-US" sz="1300" dirty="0"/>
              <a:t> dan </a:t>
            </a:r>
            <a:r>
              <a:rPr lang="en-US" sz="1300" dirty="0" err="1"/>
              <a:t>tidak</a:t>
            </a:r>
            <a:r>
              <a:rPr lang="en-US" sz="1300" dirty="0"/>
              <a:t> </a:t>
            </a:r>
            <a:r>
              <a:rPr lang="en-US" sz="1300" dirty="0" err="1"/>
              <a:t>kembali</a:t>
            </a:r>
            <a:r>
              <a:rPr lang="en-US" sz="1300" dirty="0"/>
              <a:t> </a:t>
            </a:r>
            <a:r>
              <a:rPr lang="en-US" sz="1300" dirty="0" err="1"/>
              <a:t>lagi</a:t>
            </a:r>
            <a:r>
              <a:rPr lang="en-US" sz="1300" dirty="0"/>
              <a:t> </a:t>
            </a:r>
            <a:r>
              <a:rPr lang="en-US" sz="1300" dirty="0" err="1"/>
              <a:t>ketika</a:t>
            </a:r>
            <a:r>
              <a:rPr lang="en-US" sz="1300" dirty="0"/>
              <a:t> </a:t>
            </a:r>
            <a:r>
              <a:rPr lang="en-US" sz="1300" dirty="0" err="1"/>
              <a:t>tidak</a:t>
            </a:r>
            <a:r>
              <a:rPr lang="en-US" sz="1300" dirty="0"/>
              <a:t> </a:t>
            </a:r>
            <a:r>
              <a:rPr lang="en-US" sz="1300" dirty="0" err="1"/>
              <a:t>adanya</a:t>
            </a:r>
            <a:r>
              <a:rPr lang="en-US" sz="1300" dirty="0"/>
              <a:t> promo.</a:t>
            </a:r>
            <a:endParaRPr lang="en-ID" sz="1300" dirty="0"/>
          </a:p>
        </p:txBody>
      </p:sp>
      <p:sp>
        <p:nvSpPr>
          <p:cNvPr id="11" name="TextBox 10">
            <a:extLst>
              <a:ext uri="{FF2B5EF4-FFF2-40B4-BE49-F238E27FC236}">
                <a16:creationId xmlns:a16="http://schemas.microsoft.com/office/drawing/2014/main" id="{5A235EF4-7A99-5D99-AD34-829D379354E3}"/>
              </a:ext>
            </a:extLst>
          </p:cNvPr>
          <p:cNvSpPr txBox="1"/>
          <p:nvPr/>
        </p:nvSpPr>
        <p:spPr>
          <a:xfrm>
            <a:off x="2153092" y="2302995"/>
            <a:ext cx="4837814" cy="261610"/>
          </a:xfrm>
          <a:prstGeom prst="rect">
            <a:avLst/>
          </a:prstGeom>
          <a:noFill/>
        </p:spPr>
        <p:txBody>
          <a:bodyPr wrap="square" rtlCol="0">
            <a:spAutoFit/>
          </a:bodyPr>
          <a:lstStyle/>
          <a:p>
            <a:pPr algn="ctr"/>
            <a:r>
              <a:rPr lang="en-US" sz="1100" dirty="0"/>
              <a:t>Summary Table Annual Customer Activity Growth Analysis</a:t>
            </a:r>
            <a:endParaRPr lang="en-ID" sz="1100" dirty="0"/>
          </a:p>
        </p:txBody>
      </p:sp>
      <p:pic>
        <p:nvPicPr>
          <p:cNvPr id="3" name="Picture 2">
            <a:extLst>
              <a:ext uri="{FF2B5EF4-FFF2-40B4-BE49-F238E27FC236}">
                <a16:creationId xmlns:a16="http://schemas.microsoft.com/office/drawing/2014/main" id="{FE7B03F8-7F31-E614-8A92-19D3216E486D}"/>
              </a:ext>
            </a:extLst>
          </p:cNvPr>
          <p:cNvPicPr>
            <a:picLocks noChangeAspect="1"/>
          </p:cNvPicPr>
          <p:nvPr/>
        </p:nvPicPr>
        <p:blipFill>
          <a:blip r:embed="rId4"/>
          <a:stretch>
            <a:fillRect/>
          </a:stretch>
        </p:blipFill>
        <p:spPr>
          <a:xfrm>
            <a:off x="1304924" y="1124995"/>
            <a:ext cx="6534150" cy="1123950"/>
          </a:xfrm>
          <a:prstGeom prst="rect">
            <a:avLst/>
          </a:prstGeom>
        </p:spPr>
      </p:pic>
    </p:spTree>
    <p:extLst>
      <p:ext uri="{BB962C8B-B14F-4D97-AF65-F5344CB8AC3E}">
        <p14:creationId xmlns:p14="http://schemas.microsoft.com/office/powerpoint/2010/main" val="307286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Product Category Quality Analysis</a:t>
            </a:r>
            <a:endParaRPr sz="2220" b="1" dirty="0">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sp>
        <p:nvSpPr>
          <p:cNvPr id="6" name="TextBox 5">
            <a:extLst>
              <a:ext uri="{FF2B5EF4-FFF2-40B4-BE49-F238E27FC236}">
                <a16:creationId xmlns:a16="http://schemas.microsoft.com/office/drawing/2014/main" id="{FDAA5818-FE22-7DEB-2B23-C8B0BEC74424}"/>
              </a:ext>
            </a:extLst>
          </p:cNvPr>
          <p:cNvSpPr txBox="1"/>
          <p:nvPr/>
        </p:nvSpPr>
        <p:spPr>
          <a:xfrm>
            <a:off x="2615609" y="2328802"/>
            <a:ext cx="3912781" cy="261610"/>
          </a:xfrm>
          <a:prstGeom prst="rect">
            <a:avLst/>
          </a:prstGeom>
          <a:noFill/>
        </p:spPr>
        <p:txBody>
          <a:bodyPr wrap="square" rtlCol="0">
            <a:spAutoFit/>
          </a:bodyPr>
          <a:lstStyle/>
          <a:p>
            <a:pPr algn="ctr"/>
            <a:r>
              <a:rPr lang="en-US" sz="1100" dirty="0"/>
              <a:t>Summary Table Annual Product Category Quality Analysis</a:t>
            </a:r>
            <a:endParaRPr lang="en-ID" sz="1100" dirty="0"/>
          </a:p>
        </p:txBody>
      </p:sp>
      <p:sp>
        <p:nvSpPr>
          <p:cNvPr id="7" name="TextBox 6">
            <a:extLst>
              <a:ext uri="{FF2B5EF4-FFF2-40B4-BE49-F238E27FC236}">
                <a16:creationId xmlns:a16="http://schemas.microsoft.com/office/drawing/2014/main" id="{AE9EBF8C-55CD-FE5A-597C-8BC350F00978}"/>
              </a:ext>
            </a:extLst>
          </p:cNvPr>
          <p:cNvSpPr txBox="1"/>
          <p:nvPr/>
        </p:nvSpPr>
        <p:spPr>
          <a:xfrm>
            <a:off x="874047" y="2800786"/>
            <a:ext cx="7563906" cy="1600438"/>
          </a:xfrm>
          <a:prstGeom prst="rect">
            <a:avLst/>
          </a:prstGeom>
          <a:noFill/>
        </p:spPr>
        <p:txBody>
          <a:bodyPr wrap="square" rtlCol="0">
            <a:spAutoFit/>
          </a:bodyPr>
          <a:lstStyle/>
          <a:p>
            <a:pPr algn="just"/>
            <a:r>
              <a:rPr lang="en-US" dirty="0" err="1"/>
              <a:t>Berdasarkan</a:t>
            </a:r>
            <a:r>
              <a:rPr lang="en-US" dirty="0"/>
              <a:t> </a:t>
            </a:r>
            <a:r>
              <a:rPr lang="en-US" dirty="0" err="1"/>
              <a:t>hasil</a:t>
            </a:r>
            <a:r>
              <a:rPr lang="en-US" dirty="0"/>
              <a:t> </a:t>
            </a:r>
            <a:r>
              <a:rPr lang="en-US" dirty="0" err="1"/>
              <a:t>analisa</a:t>
            </a:r>
            <a:r>
              <a:rPr lang="en-US" dirty="0"/>
              <a:t> revenue </a:t>
            </a:r>
            <a:r>
              <a:rPr lang="en-US" dirty="0" err="1"/>
              <a:t>beserta</a:t>
            </a:r>
            <a:r>
              <a:rPr lang="en-US" dirty="0"/>
              <a:t> </a:t>
            </a:r>
            <a:r>
              <a:rPr lang="en-US" dirty="0" err="1"/>
              <a:t>produk</a:t>
            </a:r>
            <a:r>
              <a:rPr lang="en-US" dirty="0"/>
              <a:t>, </a:t>
            </a:r>
            <a:r>
              <a:rPr lang="en-US" dirty="0" err="1"/>
              <a:t>didapat</a:t>
            </a:r>
            <a:r>
              <a:rPr lang="en-US" dirty="0"/>
              <a:t> </a:t>
            </a:r>
            <a:r>
              <a:rPr lang="en-US" dirty="0" err="1"/>
              <a:t>kesimpulan</a:t>
            </a:r>
            <a:r>
              <a:rPr lang="en-US" dirty="0"/>
              <a:t> </a:t>
            </a:r>
            <a:r>
              <a:rPr lang="en-US" dirty="0" err="1"/>
              <a:t>bahwa</a:t>
            </a:r>
            <a:r>
              <a:rPr lang="en-US" dirty="0"/>
              <a:t>:</a:t>
            </a:r>
          </a:p>
          <a:p>
            <a:pPr marL="285750" indent="-285750" algn="just">
              <a:buFont typeface="Arial" panose="020B0604020202020204" pitchFamily="34" charset="0"/>
              <a:buChar char="•"/>
            </a:pPr>
            <a:r>
              <a:rPr lang="en-US" dirty="0"/>
              <a:t>- </a:t>
            </a:r>
            <a:r>
              <a:rPr lang="en-US" dirty="0" err="1"/>
              <a:t>Adanya</a:t>
            </a:r>
            <a:r>
              <a:rPr lang="en-US" dirty="0"/>
              <a:t> </a:t>
            </a:r>
            <a:r>
              <a:rPr lang="en-US" b="1" dirty="0" err="1"/>
              <a:t>peningkatan</a:t>
            </a:r>
            <a:r>
              <a:rPr lang="en-US" b="1" dirty="0"/>
              <a:t> </a:t>
            </a:r>
            <a:r>
              <a:rPr lang="en-US" dirty="0"/>
              <a:t>revenue </a:t>
            </a:r>
            <a:r>
              <a:rPr lang="en-US" dirty="0" err="1"/>
              <a:t>setiap</a:t>
            </a:r>
            <a:r>
              <a:rPr lang="en-US" dirty="0"/>
              <a:t> </a:t>
            </a:r>
            <a:r>
              <a:rPr lang="en-US" dirty="0" err="1"/>
              <a:t>tahunnya</a:t>
            </a:r>
            <a:r>
              <a:rPr lang="en-US" dirty="0"/>
              <a:t>.</a:t>
            </a:r>
          </a:p>
          <a:p>
            <a:pPr marL="285750" indent="-285750" algn="just">
              <a:buFont typeface="Arial" panose="020B0604020202020204" pitchFamily="34" charset="0"/>
              <a:buChar char="•"/>
            </a:pPr>
            <a:r>
              <a:rPr lang="en-US" dirty="0"/>
              <a:t>- </a:t>
            </a:r>
            <a:r>
              <a:rPr lang="en-US" dirty="0" err="1"/>
              <a:t>Peningkatan</a:t>
            </a:r>
            <a:r>
              <a:rPr lang="en-US" dirty="0"/>
              <a:t> cancelled order </a:t>
            </a:r>
            <a:r>
              <a:rPr lang="en-US" dirty="0" err="1"/>
              <a:t>dari</a:t>
            </a:r>
            <a:r>
              <a:rPr lang="en-US" dirty="0"/>
              <a:t> </a:t>
            </a:r>
            <a:r>
              <a:rPr lang="en-US" dirty="0" err="1"/>
              <a:t>tahun</a:t>
            </a:r>
            <a:r>
              <a:rPr lang="en-US" dirty="0"/>
              <a:t> 2016 </a:t>
            </a:r>
            <a:r>
              <a:rPr lang="en-US" dirty="0" err="1"/>
              <a:t>ke</a:t>
            </a:r>
            <a:r>
              <a:rPr lang="en-US" dirty="0"/>
              <a:t> 2018, </a:t>
            </a:r>
            <a:r>
              <a:rPr lang="en-US" dirty="0" err="1"/>
              <a:t>akan</a:t>
            </a:r>
            <a:r>
              <a:rPr lang="en-US" dirty="0"/>
              <a:t> </a:t>
            </a:r>
            <a:r>
              <a:rPr lang="en-US" dirty="0" err="1"/>
              <a:t>tetapi</a:t>
            </a:r>
            <a:r>
              <a:rPr lang="en-US" dirty="0"/>
              <a:t> </a:t>
            </a:r>
            <a:r>
              <a:rPr lang="en-US" b="1" dirty="0" err="1"/>
              <a:t>persentase</a:t>
            </a:r>
            <a:r>
              <a:rPr lang="en-US" b="1" dirty="0"/>
              <a:t> </a:t>
            </a:r>
            <a:r>
              <a:rPr lang="en-US" b="1" dirty="0" err="1"/>
              <a:t>kenaikan</a:t>
            </a:r>
            <a:r>
              <a:rPr lang="en-US" b="1" dirty="0"/>
              <a:t> </a:t>
            </a:r>
            <a:r>
              <a:rPr lang="en-US" b="1" dirty="0" err="1"/>
              <a:t>tersebut</a:t>
            </a:r>
            <a:r>
              <a:rPr lang="en-US" b="1" dirty="0"/>
              <a:t> </a:t>
            </a:r>
            <a:r>
              <a:rPr lang="en-US" b="1" dirty="0" err="1"/>
              <a:t>menurun</a:t>
            </a:r>
            <a:r>
              <a:rPr lang="en-US" dirty="0"/>
              <a:t> </a:t>
            </a:r>
            <a:r>
              <a:rPr lang="en-US" dirty="0" err="1"/>
              <a:t>dari</a:t>
            </a:r>
            <a:r>
              <a:rPr lang="en-US" dirty="0"/>
              <a:t> </a:t>
            </a:r>
            <a:r>
              <a:rPr lang="en-US" dirty="0" err="1"/>
              <a:t>tahun</a:t>
            </a:r>
            <a:r>
              <a:rPr lang="en-US" dirty="0"/>
              <a:t> 2017 </a:t>
            </a:r>
            <a:r>
              <a:rPr lang="en-US" dirty="0" err="1"/>
              <a:t>ke</a:t>
            </a:r>
            <a:r>
              <a:rPr lang="en-US" dirty="0"/>
              <a:t> 2018.</a:t>
            </a:r>
          </a:p>
          <a:p>
            <a:pPr marL="285750" indent="-285750" algn="just">
              <a:buFont typeface="Arial" panose="020B0604020202020204" pitchFamily="34" charset="0"/>
              <a:buChar char="•"/>
            </a:pPr>
            <a:r>
              <a:rPr lang="en-US" dirty="0"/>
              <a:t>- </a:t>
            </a:r>
            <a:r>
              <a:rPr lang="en-US" dirty="0" err="1"/>
              <a:t>Selanjutnya</a:t>
            </a:r>
            <a:r>
              <a:rPr lang="en-US" dirty="0"/>
              <a:t> </a:t>
            </a:r>
            <a:r>
              <a:rPr lang="en-US" dirty="0" err="1"/>
              <a:t>dilakukan</a:t>
            </a:r>
            <a:r>
              <a:rPr lang="en-US" dirty="0"/>
              <a:t> </a:t>
            </a:r>
            <a:r>
              <a:rPr lang="en-US" dirty="0" err="1"/>
              <a:t>pengecekan</a:t>
            </a:r>
            <a:r>
              <a:rPr lang="en-US" dirty="0"/>
              <a:t> </a:t>
            </a:r>
            <a:r>
              <a:rPr lang="en-US" dirty="0" err="1"/>
              <a:t>terhadap</a:t>
            </a:r>
            <a:r>
              <a:rPr lang="en-US" dirty="0"/>
              <a:t> </a:t>
            </a:r>
            <a:r>
              <a:rPr lang="en-US" dirty="0" err="1"/>
              <a:t>kategori</a:t>
            </a:r>
            <a:r>
              <a:rPr lang="en-US" dirty="0"/>
              <a:t> yang paling </a:t>
            </a:r>
            <a:r>
              <a:rPr lang="en-US" dirty="0" err="1"/>
              <a:t>banyak</a:t>
            </a:r>
            <a:r>
              <a:rPr lang="en-US" dirty="0"/>
              <a:t> </a:t>
            </a:r>
            <a:r>
              <a:rPr lang="en-US" dirty="0" err="1"/>
              <a:t>terjual</a:t>
            </a:r>
            <a:r>
              <a:rPr lang="en-US" dirty="0"/>
              <a:t> di </a:t>
            </a:r>
            <a:r>
              <a:rPr lang="en-US" dirty="0" err="1"/>
              <a:t>tiap</a:t>
            </a:r>
            <a:r>
              <a:rPr lang="en-US" dirty="0"/>
              <a:t> </a:t>
            </a:r>
            <a:r>
              <a:rPr lang="en-US" dirty="0" err="1"/>
              <a:t>tahunnya</a:t>
            </a:r>
            <a:r>
              <a:rPr lang="en-US" dirty="0"/>
              <a:t> dan juga </a:t>
            </a:r>
            <a:r>
              <a:rPr lang="en-US" dirty="0" err="1"/>
              <a:t>kategori</a:t>
            </a:r>
            <a:r>
              <a:rPr lang="en-US" dirty="0"/>
              <a:t> yang paling </a:t>
            </a:r>
            <a:r>
              <a:rPr lang="en-US" dirty="0" err="1"/>
              <a:t>banyak</a:t>
            </a:r>
            <a:r>
              <a:rPr lang="en-US" dirty="0"/>
              <a:t> di cancel. Pada </a:t>
            </a:r>
            <a:r>
              <a:rPr lang="en-US" dirty="0" err="1"/>
              <a:t>tahun</a:t>
            </a:r>
            <a:r>
              <a:rPr lang="en-US" dirty="0"/>
              <a:t> 2018 </a:t>
            </a:r>
            <a:r>
              <a:rPr lang="en-US" dirty="0" err="1"/>
              <a:t>kategori</a:t>
            </a:r>
            <a:r>
              <a:rPr lang="en-US" dirty="0"/>
              <a:t> </a:t>
            </a:r>
            <a:r>
              <a:rPr lang="en-US" b="1" dirty="0"/>
              <a:t>‘health beauty’</a:t>
            </a:r>
            <a:r>
              <a:rPr lang="en-US" dirty="0"/>
              <a:t> </a:t>
            </a:r>
            <a:r>
              <a:rPr lang="en-US" dirty="0" err="1"/>
              <a:t>menjadi</a:t>
            </a:r>
            <a:r>
              <a:rPr lang="en-US" dirty="0"/>
              <a:t> </a:t>
            </a:r>
            <a:r>
              <a:rPr lang="en-US" dirty="0" err="1"/>
              <a:t>kategori</a:t>
            </a:r>
            <a:r>
              <a:rPr lang="en-US" dirty="0"/>
              <a:t> yang paling </a:t>
            </a:r>
            <a:r>
              <a:rPr lang="en-US" dirty="0" err="1"/>
              <a:t>banyak</a:t>
            </a:r>
            <a:r>
              <a:rPr lang="en-US" dirty="0"/>
              <a:t> </a:t>
            </a:r>
            <a:r>
              <a:rPr lang="en-US" dirty="0" err="1"/>
              <a:t>terjual</a:t>
            </a:r>
            <a:r>
              <a:rPr lang="en-US" dirty="0"/>
              <a:t> dan </a:t>
            </a:r>
            <a:r>
              <a:rPr lang="en-US" dirty="0" err="1"/>
              <a:t>dicancel</a:t>
            </a:r>
            <a:r>
              <a:rPr lang="en-US" dirty="0"/>
              <a:t>.</a:t>
            </a:r>
            <a:endParaRPr lang="en-ID" dirty="0"/>
          </a:p>
        </p:txBody>
      </p:sp>
      <p:pic>
        <p:nvPicPr>
          <p:cNvPr id="3" name="Picture 2">
            <a:extLst>
              <a:ext uri="{FF2B5EF4-FFF2-40B4-BE49-F238E27FC236}">
                <a16:creationId xmlns:a16="http://schemas.microsoft.com/office/drawing/2014/main" id="{E9AC19ED-ACEF-34D0-0FF9-CB99FE40C687}"/>
              </a:ext>
            </a:extLst>
          </p:cNvPr>
          <p:cNvPicPr>
            <a:picLocks noChangeAspect="1"/>
          </p:cNvPicPr>
          <p:nvPr/>
        </p:nvPicPr>
        <p:blipFill>
          <a:blip r:embed="rId4"/>
          <a:stretch>
            <a:fillRect/>
          </a:stretch>
        </p:blipFill>
        <p:spPr>
          <a:xfrm>
            <a:off x="247649" y="1086627"/>
            <a:ext cx="8648700" cy="1104900"/>
          </a:xfrm>
          <a:prstGeom prst="rect">
            <a:avLst/>
          </a:prstGeom>
        </p:spPr>
      </p:pic>
    </p:spTree>
    <p:extLst>
      <p:ext uri="{BB962C8B-B14F-4D97-AF65-F5344CB8AC3E}">
        <p14:creationId xmlns:p14="http://schemas.microsoft.com/office/powerpoint/2010/main" val="228575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3A2DCD2B-D36E-0E62-FC2A-AE942661AD03}"/>
              </a:ext>
            </a:extLst>
          </p:cNvPr>
          <p:cNvPicPr>
            <a:picLocks noChangeAspect="1"/>
          </p:cNvPicPr>
          <p:nvPr/>
        </p:nvPicPr>
        <p:blipFill>
          <a:blip r:embed="rId4"/>
          <a:stretch>
            <a:fillRect/>
          </a:stretch>
        </p:blipFill>
        <p:spPr>
          <a:xfrm>
            <a:off x="618095" y="789685"/>
            <a:ext cx="2038635" cy="1629002"/>
          </a:xfrm>
          <a:prstGeom prst="rect">
            <a:avLst/>
          </a:prstGeom>
        </p:spPr>
      </p:pic>
      <p:pic>
        <p:nvPicPr>
          <p:cNvPr id="5" name="Picture 4" descr="Table&#10;&#10;Description automatically generated">
            <a:extLst>
              <a:ext uri="{FF2B5EF4-FFF2-40B4-BE49-F238E27FC236}">
                <a16:creationId xmlns:a16="http://schemas.microsoft.com/office/drawing/2014/main" id="{3FBD04D5-A241-369C-C36D-9B60E41CDFA2}"/>
              </a:ext>
            </a:extLst>
          </p:cNvPr>
          <p:cNvPicPr>
            <a:picLocks noChangeAspect="1"/>
          </p:cNvPicPr>
          <p:nvPr/>
        </p:nvPicPr>
        <p:blipFill>
          <a:blip r:embed="rId5"/>
          <a:stretch>
            <a:fillRect/>
          </a:stretch>
        </p:blipFill>
        <p:spPr>
          <a:xfrm>
            <a:off x="5097932" y="3096858"/>
            <a:ext cx="3839111" cy="1352739"/>
          </a:xfrm>
          <a:prstGeom prst="rect">
            <a:avLst/>
          </a:prstGeom>
        </p:spPr>
      </p:pic>
      <p:sp>
        <p:nvSpPr>
          <p:cNvPr id="6" name="TextBox 5">
            <a:extLst>
              <a:ext uri="{FF2B5EF4-FFF2-40B4-BE49-F238E27FC236}">
                <a16:creationId xmlns:a16="http://schemas.microsoft.com/office/drawing/2014/main" id="{CD2B2F33-32B9-3BCA-3C1C-4BC34D4DAD31}"/>
              </a:ext>
            </a:extLst>
          </p:cNvPr>
          <p:cNvSpPr txBox="1"/>
          <p:nvPr/>
        </p:nvSpPr>
        <p:spPr>
          <a:xfrm>
            <a:off x="701749" y="2440945"/>
            <a:ext cx="2038635" cy="261610"/>
          </a:xfrm>
          <a:prstGeom prst="rect">
            <a:avLst/>
          </a:prstGeom>
          <a:noFill/>
        </p:spPr>
        <p:txBody>
          <a:bodyPr wrap="square" rtlCol="0">
            <a:spAutoFit/>
          </a:bodyPr>
          <a:lstStyle/>
          <a:p>
            <a:pPr algn="just"/>
            <a:r>
              <a:rPr lang="en-US" sz="1100" dirty="0"/>
              <a:t>All-time payment type count</a:t>
            </a:r>
            <a:endParaRPr lang="en-ID" sz="1100" dirty="0"/>
          </a:p>
        </p:txBody>
      </p:sp>
      <p:sp>
        <p:nvSpPr>
          <p:cNvPr id="7" name="TextBox 6">
            <a:extLst>
              <a:ext uri="{FF2B5EF4-FFF2-40B4-BE49-F238E27FC236}">
                <a16:creationId xmlns:a16="http://schemas.microsoft.com/office/drawing/2014/main" id="{25B24F48-D330-79F0-56E5-6ACA7835F651}"/>
              </a:ext>
            </a:extLst>
          </p:cNvPr>
          <p:cNvSpPr txBox="1"/>
          <p:nvPr/>
        </p:nvSpPr>
        <p:spPr>
          <a:xfrm>
            <a:off x="5998169" y="4449597"/>
            <a:ext cx="2038635" cy="261610"/>
          </a:xfrm>
          <a:prstGeom prst="rect">
            <a:avLst/>
          </a:prstGeom>
          <a:noFill/>
        </p:spPr>
        <p:txBody>
          <a:bodyPr wrap="square" rtlCol="0">
            <a:spAutoFit/>
          </a:bodyPr>
          <a:lstStyle/>
          <a:p>
            <a:pPr algn="just"/>
            <a:r>
              <a:rPr lang="en-US" sz="1100" dirty="0"/>
              <a:t>Per-year payment type count</a:t>
            </a:r>
            <a:endParaRPr lang="en-ID" sz="1100" dirty="0"/>
          </a:p>
        </p:txBody>
      </p:sp>
      <p:sp>
        <p:nvSpPr>
          <p:cNvPr id="9" name="TextBox 8">
            <a:extLst>
              <a:ext uri="{FF2B5EF4-FFF2-40B4-BE49-F238E27FC236}">
                <a16:creationId xmlns:a16="http://schemas.microsoft.com/office/drawing/2014/main" id="{B921A62F-1E24-6235-A2C9-7066C66A3BFF}"/>
              </a:ext>
            </a:extLst>
          </p:cNvPr>
          <p:cNvSpPr txBox="1"/>
          <p:nvPr/>
        </p:nvSpPr>
        <p:spPr>
          <a:xfrm>
            <a:off x="3371930" y="789685"/>
            <a:ext cx="5144752" cy="1292662"/>
          </a:xfrm>
          <a:prstGeom prst="rect">
            <a:avLst/>
          </a:prstGeom>
          <a:noFill/>
        </p:spPr>
        <p:txBody>
          <a:bodyPr wrap="square" rtlCol="0">
            <a:spAutoFit/>
          </a:bodyPr>
          <a:lstStyle/>
          <a:p>
            <a:pPr algn="just"/>
            <a:r>
              <a:rPr lang="en-US" sz="1300" dirty="0" err="1"/>
              <a:t>Berikut</a:t>
            </a:r>
            <a:r>
              <a:rPr lang="en-US" sz="1300" dirty="0"/>
              <a:t> </a:t>
            </a:r>
            <a:r>
              <a:rPr lang="en-US" sz="1300" dirty="0" err="1"/>
              <a:t>merupakan</a:t>
            </a:r>
            <a:r>
              <a:rPr lang="en-US" sz="1300" dirty="0"/>
              <a:t> </a:t>
            </a:r>
            <a:r>
              <a:rPr lang="en-US" sz="1300" dirty="0" err="1"/>
              <a:t>analisa</a:t>
            </a:r>
            <a:r>
              <a:rPr lang="en-US" sz="1300" dirty="0"/>
              <a:t> </a:t>
            </a:r>
            <a:r>
              <a:rPr lang="en-US" sz="1300" dirty="0" err="1"/>
              <a:t>penggunaan</a:t>
            </a:r>
            <a:r>
              <a:rPr lang="en-US" sz="1300" dirty="0"/>
              <a:t> </a:t>
            </a:r>
            <a:r>
              <a:rPr lang="en-US" sz="1300" dirty="0" err="1"/>
              <a:t>tipe</a:t>
            </a:r>
            <a:r>
              <a:rPr lang="en-US" sz="1300" dirty="0"/>
              <a:t> </a:t>
            </a:r>
            <a:r>
              <a:rPr lang="en-US" sz="1300" dirty="0" err="1"/>
              <a:t>pembayaran</a:t>
            </a:r>
            <a:r>
              <a:rPr lang="en-US" sz="1300" dirty="0"/>
              <a:t> </a:t>
            </a:r>
            <a:r>
              <a:rPr lang="en-US" sz="1300" dirty="0" err="1"/>
              <a:t>sepanjang</a:t>
            </a:r>
            <a:r>
              <a:rPr lang="en-US" sz="1300" dirty="0"/>
              <a:t> </a:t>
            </a:r>
            <a:r>
              <a:rPr lang="en-US" sz="1300" dirty="0" err="1"/>
              <a:t>tahun</a:t>
            </a:r>
            <a:r>
              <a:rPr lang="en-US" sz="1300" dirty="0"/>
              <a:t> 2016-2018. </a:t>
            </a:r>
            <a:r>
              <a:rPr lang="en-US" sz="1300" dirty="0" err="1"/>
              <a:t>Penggunaan</a:t>
            </a:r>
            <a:r>
              <a:rPr lang="en-US" sz="1300" dirty="0"/>
              <a:t> </a:t>
            </a:r>
            <a:r>
              <a:rPr lang="en-US" sz="1300" b="1" dirty="0"/>
              <a:t>credit card </a:t>
            </a:r>
            <a:r>
              <a:rPr lang="en-US" sz="1300" dirty="0" err="1"/>
              <a:t>sebagai</a:t>
            </a:r>
            <a:r>
              <a:rPr lang="en-US" sz="1300" dirty="0"/>
              <a:t> </a:t>
            </a:r>
            <a:r>
              <a:rPr lang="en-US" sz="1300" dirty="0" err="1"/>
              <a:t>alat</a:t>
            </a:r>
            <a:r>
              <a:rPr lang="en-US" sz="1300" dirty="0"/>
              <a:t> </a:t>
            </a:r>
            <a:r>
              <a:rPr lang="en-US" sz="1300" dirty="0" err="1"/>
              <a:t>bayar</a:t>
            </a:r>
            <a:r>
              <a:rPr lang="en-US" sz="1300" dirty="0"/>
              <a:t> </a:t>
            </a:r>
            <a:r>
              <a:rPr lang="en-US" sz="1300" dirty="0" err="1"/>
              <a:t>merupakan</a:t>
            </a:r>
            <a:r>
              <a:rPr lang="en-US" sz="1300" dirty="0"/>
              <a:t> yang </a:t>
            </a:r>
            <a:r>
              <a:rPr lang="en-US" sz="1300" b="1" dirty="0" err="1"/>
              <a:t>terbanyak</a:t>
            </a:r>
            <a:r>
              <a:rPr lang="en-US" sz="1300" dirty="0"/>
              <a:t> </a:t>
            </a:r>
            <a:r>
              <a:rPr lang="en-US" sz="1300" dirty="0" err="1"/>
              <a:t>dibandingkan</a:t>
            </a:r>
            <a:r>
              <a:rPr lang="en-US" sz="1300" dirty="0"/>
              <a:t> </a:t>
            </a:r>
            <a:r>
              <a:rPr lang="en-US" sz="1300" dirty="0" err="1"/>
              <a:t>tipe</a:t>
            </a:r>
            <a:r>
              <a:rPr lang="en-US" sz="1300" dirty="0"/>
              <a:t> </a:t>
            </a:r>
            <a:r>
              <a:rPr lang="en-US" sz="1300" dirty="0" err="1"/>
              <a:t>pembayaran</a:t>
            </a:r>
            <a:r>
              <a:rPr lang="en-US" sz="1300" dirty="0"/>
              <a:t> </a:t>
            </a:r>
            <a:r>
              <a:rPr lang="en-US" sz="1300" dirty="0" err="1"/>
              <a:t>lainnya</a:t>
            </a:r>
            <a:r>
              <a:rPr lang="en-US" sz="1300" dirty="0"/>
              <a:t>. </a:t>
            </a:r>
            <a:r>
              <a:rPr lang="en-US" sz="1300" dirty="0" err="1"/>
              <a:t>Dengan</a:t>
            </a:r>
            <a:r>
              <a:rPr lang="en-US" sz="1300" dirty="0"/>
              <a:t> </a:t>
            </a:r>
            <a:r>
              <a:rPr lang="en-US" sz="1300" dirty="0" err="1"/>
              <a:t>melihat</a:t>
            </a:r>
            <a:r>
              <a:rPr lang="en-US" sz="1300" dirty="0"/>
              <a:t> </a:t>
            </a:r>
            <a:r>
              <a:rPr lang="en-US" sz="1300" dirty="0" err="1"/>
              <a:t>fenomena</a:t>
            </a:r>
            <a:r>
              <a:rPr lang="en-US" sz="1300" dirty="0"/>
              <a:t> </a:t>
            </a:r>
            <a:r>
              <a:rPr lang="en-US" sz="1300" dirty="0" err="1"/>
              <a:t>tersebut</a:t>
            </a:r>
            <a:r>
              <a:rPr lang="en-US" sz="1300" dirty="0"/>
              <a:t>, </a:t>
            </a:r>
            <a:r>
              <a:rPr lang="en-US" sz="1300" dirty="0" err="1"/>
              <a:t>perusahaan</a:t>
            </a:r>
            <a:r>
              <a:rPr lang="en-US" sz="1300" dirty="0"/>
              <a:t> </a:t>
            </a:r>
            <a:r>
              <a:rPr lang="en-US" sz="1300" dirty="0" err="1"/>
              <a:t>dapat</a:t>
            </a:r>
            <a:r>
              <a:rPr lang="en-US" sz="1300" dirty="0"/>
              <a:t> </a:t>
            </a:r>
            <a:r>
              <a:rPr lang="en-US" sz="1300" dirty="0" err="1"/>
              <a:t>bekerja</a:t>
            </a:r>
            <a:r>
              <a:rPr lang="en-US" sz="1300" dirty="0"/>
              <a:t> </a:t>
            </a:r>
            <a:r>
              <a:rPr lang="en-US" sz="1300" dirty="0" err="1"/>
              <a:t>sama</a:t>
            </a:r>
            <a:r>
              <a:rPr lang="en-US" sz="1300" dirty="0"/>
              <a:t> </a:t>
            </a:r>
            <a:r>
              <a:rPr lang="en-US" sz="1300" dirty="0" err="1"/>
              <a:t>dengan</a:t>
            </a:r>
            <a:r>
              <a:rPr lang="en-US" sz="1300" dirty="0"/>
              <a:t> bank </a:t>
            </a:r>
            <a:r>
              <a:rPr lang="en-US" sz="1300" dirty="0" err="1"/>
              <a:t>penyedia</a:t>
            </a:r>
            <a:r>
              <a:rPr lang="en-US" sz="1300" dirty="0"/>
              <a:t> </a:t>
            </a:r>
            <a:r>
              <a:rPr lang="en-US" sz="1300" dirty="0" err="1"/>
              <a:t>kartu</a:t>
            </a:r>
            <a:r>
              <a:rPr lang="en-US" sz="1300" dirty="0"/>
              <a:t> </a:t>
            </a:r>
            <a:r>
              <a:rPr lang="en-US" sz="1300" dirty="0" err="1"/>
              <a:t>kredit</a:t>
            </a:r>
            <a:r>
              <a:rPr lang="en-US" sz="1300" dirty="0"/>
              <a:t> </a:t>
            </a:r>
            <a:r>
              <a:rPr lang="en-US" sz="1300" dirty="0" err="1"/>
              <a:t>untuk</a:t>
            </a:r>
            <a:r>
              <a:rPr lang="en-US" sz="1300" dirty="0"/>
              <a:t> </a:t>
            </a:r>
            <a:r>
              <a:rPr lang="en-US" sz="1300" dirty="0" err="1"/>
              <a:t>memberikan</a:t>
            </a:r>
            <a:r>
              <a:rPr lang="en-US" sz="1300" dirty="0"/>
              <a:t> </a:t>
            </a:r>
            <a:r>
              <a:rPr lang="en-US" sz="1300" dirty="0" err="1"/>
              <a:t>promosi-promosi</a:t>
            </a:r>
            <a:r>
              <a:rPr lang="en-US" sz="1300" dirty="0"/>
              <a:t> yang </a:t>
            </a:r>
            <a:r>
              <a:rPr lang="en-US" sz="1300" dirty="0" err="1"/>
              <a:t>lebih</a:t>
            </a:r>
            <a:r>
              <a:rPr lang="en-US" sz="1300" dirty="0"/>
              <a:t> </a:t>
            </a:r>
            <a:r>
              <a:rPr lang="en-US" sz="1300" dirty="0" err="1"/>
              <a:t>menarik</a:t>
            </a:r>
            <a:r>
              <a:rPr lang="en-US" sz="1300" dirty="0"/>
              <a:t>.</a:t>
            </a:r>
            <a:endParaRPr lang="en-ID" sz="1300" dirty="0"/>
          </a:p>
        </p:txBody>
      </p:sp>
      <p:sp>
        <p:nvSpPr>
          <p:cNvPr id="10" name="TextBox 9">
            <a:extLst>
              <a:ext uri="{FF2B5EF4-FFF2-40B4-BE49-F238E27FC236}">
                <a16:creationId xmlns:a16="http://schemas.microsoft.com/office/drawing/2014/main" id="{8E32EB56-06FA-517A-00BC-485577B4F514}"/>
              </a:ext>
            </a:extLst>
          </p:cNvPr>
          <p:cNvSpPr txBox="1"/>
          <p:nvPr/>
        </p:nvSpPr>
        <p:spPr>
          <a:xfrm>
            <a:off x="534130" y="3184264"/>
            <a:ext cx="4121870" cy="1492716"/>
          </a:xfrm>
          <a:prstGeom prst="rect">
            <a:avLst/>
          </a:prstGeom>
          <a:noFill/>
        </p:spPr>
        <p:txBody>
          <a:bodyPr wrap="square" rtlCol="0">
            <a:spAutoFit/>
          </a:bodyPr>
          <a:lstStyle/>
          <a:p>
            <a:pPr algn="just"/>
            <a:r>
              <a:rPr lang="en-US" sz="1300" dirty="0" err="1"/>
              <a:t>Selanjutnya</a:t>
            </a:r>
            <a:r>
              <a:rPr lang="en-US" sz="1300" dirty="0"/>
              <a:t> </a:t>
            </a:r>
            <a:r>
              <a:rPr lang="en-US" sz="1300" dirty="0" err="1"/>
              <a:t>untuk</a:t>
            </a:r>
            <a:r>
              <a:rPr lang="en-US" sz="1300" dirty="0"/>
              <a:t> masing-masing </a:t>
            </a:r>
            <a:r>
              <a:rPr lang="en-US" sz="1300" dirty="0" err="1"/>
              <a:t>tipe</a:t>
            </a:r>
            <a:r>
              <a:rPr lang="en-US" sz="1300" dirty="0"/>
              <a:t> </a:t>
            </a:r>
            <a:r>
              <a:rPr lang="en-US" sz="1300" dirty="0" err="1"/>
              <a:t>pembayaran</a:t>
            </a:r>
            <a:r>
              <a:rPr lang="en-US" sz="1300" dirty="0"/>
              <a:t> </a:t>
            </a:r>
            <a:r>
              <a:rPr lang="en-US" sz="1300" dirty="0" err="1"/>
              <a:t>cenderung</a:t>
            </a:r>
            <a:r>
              <a:rPr lang="en-US" sz="1300" dirty="0"/>
              <a:t> </a:t>
            </a:r>
            <a:r>
              <a:rPr lang="en-US" sz="1300" dirty="0" err="1"/>
              <a:t>meningkat</a:t>
            </a:r>
            <a:r>
              <a:rPr lang="en-US" sz="1300" dirty="0"/>
              <a:t> </a:t>
            </a:r>
            <a:r>
              <a:rPr lang="en-US" sz="1300" dirty="0" err="1"/>
              <a:t>jumlahnya</a:t>
            </a:r>
            <a:r>
              <a:rPr lang="en-US" sz="1300" dirty="0"/>
              <a:t> </a:t>
            </a:r>
            <a:r>
              <a:rPr lang="en-US" sz="1300" dirty="0" err="1"/>
              <a:t>setiap</a:t>
            </a:r>
            <a:r>
              <a:rPr lang="en-US" sz="1300" dirty="0"/>
              <a:t> </a:t>
            </a:r>
            <a:r>
              <a:rPr lang="en-US" sz="1300" dirty="0" err="1"/>
              <a:t>tahun</a:t>
            </a:r>
            <a:r>
              <a:rPr lang="en-US" sz="1300" dirty="0"/>
              <a:t>. Akan </a:t>
            </a:r>
            <a:r>
              <a:rPr lang="en-US" sz="1300" dirty="0" err="1"/>
              <a:t>tetapi</a:t>
            </a:r>
            <a:r>
              <a:rPr lang="en-US" sz="1300" dirty="0"/>
              <a:t>, </a:t>
            </a:r>
            <a:r>
              <a:rPr lang="en-US" sz="1300" dirty="0" err="1"/>
              <a:t>untuk</a:t>
            </a:r>
            <a:r>
              <a:rPr lang="en-US" sz="1300" dirty="0"/>
              <a:t> </a:t>
            </a:r>
            <a:r>
              <a:rPr lang="en-US" sz="1300" dirty="0" err="1"/>
              <a:t>pembayaran</a:t>
            </a:r>
            <a:r>
              <a:rPr lang="en-US" sz="1300" dirty="0"/>
              <a:t> </a:t>
            </a:r>
            <a:r>
              <a:rPr lang="en-US" sz="1300" dirty="0" err="1"/>
              <a:t>dengan</a:t>
            </a:r>
            <a:r>
              <a:rPr lang="en-US" sz="1300" dirty="0"/>
              <a:t> </a:t>
            </a:r>
            <a:r>
              <a:rPr lang="en-US" sz="1300" dirty="0" err="1"/>
              <a:t>menggunakan</a:t>
            </a:r>
            <a:r>
              <a:rPr lang="en-US" sz="1300" dirty="0"/>
              <a:t> </a:t>
            </a:r>
            <a:r>
              <a:rPr lang="en-US" sz="1300" b="1" dirty="0"/>
              <a:t>voucher</a:t>
            </a:r>
            <a:r>
              <a:rPr lang="en-US" sz="1300" dirty="0"/>
              <a:t> </a:t>
            </a:r>
            <a:r>
              <a:rPr lang="en-US" sz="1300" dirty="0" err="1"/>
              <a:t>mengalami</a:t>
            </a:r>
            <a:r>
              <a:rPr lang="en-US" sz="1300" dirty="0"/>
              <a:t> </a:t>
            </a:r>
            <a:r>
              <a:rPr lang="en-US" sz="1300" b="1" dirty="0" err="1"/>
              <a:t>penurunan</a:t>
            </a:r>
            <a:r>
              <a:rPr lang="en-US" sz="1300" dirty="0"/>
              <a:t> pada </a:t>
            </a:r>
            <a:r>
              <a:rPr lang="en-US" sz="1300" dirty="0" err="1"/>
              <a:t>tahun</a:t>
            </a:r>
            <a:r>
              <a:rPr lang="en-US" sz="1300" dirty="0"/>
              <a:t> 2018. Hal </a:t>
            </a:r>
            <a:r>
              <a:rPr lang="en-US" sz="1300" dirty="0" err="1"/>
              <a:t>tersebut</a:t>
            </a:r>
            <a:r>
              <a:rPr lang="en-US" sz="1300" dirty="0"/>
              <a:t> </a:t>
            </a:r>
            <a:r>
              <a:rPr lang="en-US" sz="1300" dirty="0" err="1"/>
              <a:t>dapat</a:t>
            </a:r>
            <a:r>
              <a:rPr lang="en-US" sz="1300" dirty="0"/>
              <a:t> </a:t>
            </a:r>
            <a:r>
              <a:rPr lang="en-US" sz="1300" dirty="0" err="1"/>
              <a:t>disebabkan</a:t>
            </a:r>
            <a:r>
              <a:rPr lang="en-US" sz="1300" dirty="0"/>
              <a:t> </a:t>
            </a:r>
            <a:r>
              <a:rPr lang="en-US" sz="1300" dirty="0" err="1"/>
              <a:t>karena</a:t>
            </a:r>
            <a:r>
              <a:rPr lang="en-US" sz="1300" dirty="0"/>
              <a:t> </a:t>
            </a:r>
            <a:r>
              <a:rPr lang="en-US" sz="1300" dirty="0" err="1"/>
              <a:t>adanya</a:t>
            </a:r>
            <a:r>
              <a:rPr lang="en-US" sz="1300" dirty="0"/>
              <a:t> </a:t>
            </a:r>
            <a:r>
              <a:rPr lang="en-US" sz="1300" dirty="0" err="1"/>
              <a:t>pengurangan</a:t>
            </a:r>
            <a:r>
              <a:rPr lang="en-US" sz="1300" dirty="0"/>
              <a:t> </a:t>
            </a:r>
            <a:r>
              <a:rPr lang="en-US" sz="1300" dirty="0" err="1"/>
              <a:t>promosi</a:t>
            </a:r>
            <a:r>
              <a:rPr lang="en-US" sz="1300" dirty="0"/>
              <a:t> </a:t>
            </a:r>
            <a:r>
              <a:rPr lang="en-US" sz="1300" dirty="0" err="1"/>
              <a:t>dengan</a:t>
            </a:r>
            <a:r>
              <a:rPr lang="en-US" sz="1300" dirty="0"/>
              <a:t> </a:t>
            </a:r>
            <a:r>
              <a:rPr lang="en-US" sz="1300" dirty="0" err="1"/>
              <a:t>menggunakan</a:t>
            </a:r>
            <a:r>
              <a:rPr lang="en-US" sz="1300" dirty="0"/>
              <a:t> voucher.</a:t>
            </a:r>
            <a:endParaRPr lang="en-ID" sz="1300" dirty="0"/>
          </a:p>
        </p:txBody>
      </p:sp>
    </p:spTree>
    <p:extLst>
      <p:ext uri="{BB962C8B-B14F-4D97-AF65-F5344CB8AC3E}">
        <p14:creationId xmlns:p14="http://schemas.microsoft.com/office/powerpoint/2010/main" val="223980856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609</Words>
  <Application>Microsoft Office PowerPoint</Application>
  <PresentationFormat>On-screen Show (16:9)</PresentationFormat>
  <Paragraphs>46</Paragraphs>
  <Slides>7</Slides>
  <Notes>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7</vt:i4>
      </vt:variant>
    </vt:vector>
  </HeadingPairs>
  <TitlesOfParts>
    <vt:vector size="11" baseType="lpstr">
      <vt:lpstr>Dosis</vt:lpstr>
      <vt:lpstr>Arial</vt:lpstr>
      <vt:lpstr>Simple Light</vt:lpstr>
      <vt:lpstr>Simple Light</vt:lpstr>
      <vt:lpstr>Analyzing eCommerce Business Performance with SQL</vt:lpstr>
      <vt:lpstr>Overview</vt:lpstr>
      <vt:lpstr>Data Preparation</vt:lpstr>
      <vt:lpstr>PowerPoint Presentation</vt:lpstr>
      <vt:lpstr>Annual Customer Activity Growth Analysis</vt:lpstr>
      <vt:lpstr>Annual Product Category Quality Analysis</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Stephen James</cp:lastModifiedBy>
  <cp:revision>13</cp:revision>
  <dcterms:modified xsi:type="dcterms:W3CDTF">2023-06-13T18:16:44Z</dcterms:modified>
</cp:coreProperties>
</file>